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7" r:id="rId1"/>
  </p:sldMasterIdLst>
  <p:notesMasterIdLst>
    <p:notesMasterId r:id="rId69"/>
  </p:notesMasterIdLst>
  <p:sldIdLst>
    <p:sldId id="306" r:id="rId2"/>
    <p:sldId id="316" r:id="rId3"/>
    <p:sldId id="312" r:id="rId4"/>
    <p:sldId id="384" r:id="rId5"/>
    <p:sldId id="318" r:id="rId6"/>
    <p:sldId id="319" r:id="rId7"/>
    <p:sldId id="321" r:id="rId8"/>
    <p:sldId id="320" r:id="rId9"/>
    <p:sldId id="385" r:id="rId10"/>
    <p:sldId id="322" r:id="rId11"/>
    <p:sldId id="323" r:id="rId12"/>
    <p:sldId id="324" r:id="rId13"/>
    <p:sldId id="325" r:id="rId14"/>
    <p:sldId id="326" r:id="rId15"/>
    <p:sldId id="330" r:id="rId16"/>
    <p:sldId id="386" r:id="rId17"/>
    <p:sldId id="329" r:id="rId18"/>
    <p:sldId id="387" r:id="rId19"/>
    <p:sldId id="335" r:id="rId20"/>
    <p:sldId id="336" r:id="rId21"/>
    <p:sldId id="337" r:id="rId22"/>
    <p:sldId id="388" r:id="rId23"/>
    <p:sldId id="338" r:id="rId24"/>
    <p:sldId id="339" r:id="rId25"/>
    <p:sldId id="341" r:id="rId26"/>
    <p:sldId id="342" r:id="rId27"/>
    <p:sldId id="345" r:id="rId28"/>
    <p:sldId id="344" r:id="rId29"/>
    <p:sldId id="389" r:id="rId30"/>
    <p:sldId id="346" r:id="rId31"/>
    <p:sldId id="347" r:id="rId32"/>
    <p:sldId id="349" r:id="rId33"/>
    <p:sldId id="352" r:id="rId34"/>
    <p:sldId id="351" r:id="rId35"/>
    <p:sldId id="356" r:id="rId36"/>
    <p:sldId id="358" r:id="rId37"/>
    <p:sldId id="390" r:id="rId38"/>
    <p:sldId id="359" r:id="rId39"/>
    <p:sldId id="360" r:id="rId40"/>
    <p:sldId id="361" r:id="rId41"/>
    <p:sldId id="391" r:id="rId42"/>
    <p:sldId id="364" r:id="rId43"/>
    <p:sldId id="363" r:id="rId44"/>
    <p:sldId id="365" r:id="rId45"/>
    <p:sldId id="392" r:id="rId46"/>
    <p:sldId id="366" r:id="rId47"/>
    <p:sldId id="368" r:id="rId48"/>
    <p:sldId id="371" r:id="rId49"/>
    <p:sldId id="370" r:id="rId50"/>
    <p:sldId id="369" r:id="rId51"/>
    <p:sldId id="367" r:id="rId52"/>
    <p:sldId id="395" r:id="rId53"/>
    <p:sldId id="393" r:id="rId54"/>
    <p:sldId id="372" r:id="rId55"/>
    <p:sldId id="373" r:id="rId56"/>
    <p:sldId id="376" r:id="rId57"/>
    <p:sldId id="375" r:id="rId58"/>
    <p:sldId id="374" r:id="rId59"/>
    <p:sldId id="377" r:id="rId60"/>
    <p:sldId id="394" r:id="rId61"/>
    <p:sldId id="378" r:id="rId62"/>
    <p:sldId id="382" r:id="rId63"/>
    <p:sldId id="381" r:id="rId64"/>
    <p:sldId id="380" r:id="rId65"/>
    <p:sldId id="383" r:id="rId66"/>
    <p:sldId id="303" r:id="rId67"/>
    <p:sldId id="396" r:id="rId68"/>
  </p:sldIdLst>
  <p:sldSz cx="9144000" cy="6858000" type="screen4x3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5153"/>
    <a:srgbClr val="8A8A8A"/>
    <a:srgbClr val="6B6B6B"/>
    <a:srgbClr val="264DAE"/>
    <a:srgbClr val="4ADAD7"/>
    <a:srgbClr val="90A3A6"/>
    <a:srgbClr val="EDDFF5"/>
    <a:srgbClr val="493B93"/>
    <a:srgbClr val="808080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80" autoAdjust="0"/>
    <p:restoredTop sz="90941" autoAdjust="0"/>
  </p:normalViewPr>
  <p:slideViewPr>
    <p:cSldViewPr snapToGrid="0">
      <p:cViewPr varScale="1">
        <p:scale>
          <a:sx n="67" d="100"/>
          <a:sy n="67" d="100"/>
        </p:scale>
        <p:origin x="-171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E19E3A-B561-40A4-BA55-075492A8DF96}" type="doc">
      <dgm:prSet loTypeId="urn:microsoft.com/office/officeart/2005/8/layout/radial3" loCatId="cycle" qsTypeId="urn:microsoft.com/office/officeart/2005/8/quickstyle/simple5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9138198D-9CEC-4A93-B7DC-5BAC33258FF8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Code Red Worm Propagation</a:t>
          </a:r>
          <a:endParaRPr lang="en-US" dirty="0">
            <a:solidFill>
              <a:schemeClr val="bg1"/>
            </a:solidFill>
          </a:endParaRPr>
        </a:p>
      </dgm:t>
    </dgm:pt>
    <dgm:pt modelId="{D26BBD06-1C3C-494E-BDE5-03D9113DE4B5}" type="parTrans" cxnId="{9A89ABF4-D608-4C4B-AC55-7EF9CA3B9DA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35C4378-2104-477A-80AE-95F5DAE47621}" type="sibTrans" cxnId="{9A89ABF4-D608-4C4B-AC55-7EF9CA3B9DA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756714D-D886-41E4-B74F-E8FA7F59692C}">
      <dgm:prSet phldrT="[Text]"/>
      <dgm:spPr/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1.</a:t>
          </a:r>
          <a:br>
            <a:rPr lang="en-US" b="1" dirty="0" smtClean="0">
              <a:solidFill>
                <a:schemeClr val="bg1"/>
              </a:solidFill>
            </a:rPr>
          </a:br>
          <a:r>
            <a:rPr lang="en-US" b="1" dirty="0" smtClean="0">
              <a:solidFill>
                <a:schemeClr val="bg1"/>
              </a:solidFill>
            </a:rPr>
            <a:t>Propagate for 19 days</a:t>
          </a:r>
          <a:endParaRPr lang="en-US" b="1" dirty="0">
            <a:solidFill>
              <a:schemeClr val="bg1"/>
            </a:solidFill>
          </a:endParaRPr>
        </a:p>
      </dgm:t>
    </dgm:pt>
    <dgm:pt modelId="{4007E6C2-F13C-4B25-A953-0A426E866F7D}" type="parTrans" cxnId="{C1F3A2BD-7341-4C05-ACCB-CE04BDDEB93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14EBC8A-64D1-48CD-A434-9C14D665F195}" type="sibTrans" cxnId="{C1F3A2BD-7341-4C05-ACCB-CE04BDDEB93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FCC5549-9DCA-4B8C-84AB-CC394BBABEA6}">
      <dgm:prSet phldrT="[Text]"/>
      <dgm:spPr/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2.</a:t>
          </a:r>
          <a:br>
            <a:rPr lang="en-US" b="1" dirty="0" smtClean="0">
              <a:solidFill>
                <a:schemeClr val="bg1"/>
              </a:solidFill>
            </a:rPr>
          </a:br>
          <a:r>
            <a:rPr lang="en-US" b="1" dirty="0" smtClean="0">
              <a:solidFill>
                <a:schemeClr val="bg1"/>
              </a:solidFill>
            </a:rPr>
            <a:t>Launch </a:t>
          </a:r>
          <a:r>
            <a:rPr lang="en-US" b="1" dirty="0" err="1" smtClean="0">
              <a:solidFill>
                <a:schemeClr val="bg1"/>
              </a:solidFill>
            </a:rPr>
            <a:t>DoS</a:t>
          </a:r>
          <a:r>
            <a:rPr lang="en-US" b="1" dirty="0" smtClean="0">
              <a:solidFill>
                <a:schemeClr val="bg1"/>
              </a:solidFill>
            </a:rPr>
            <a:t> attack for next 7 days</a:t>
          </a:r>
          <a:endParaRPr lang="en-US" b="1" dirty="0">
            <a:solidFill>
              <a:schemeClr val="bg1"/>
            </a:solidFill>
          </a:endParaRPr>
        </a:p>
      </dgm:t>
    </dgm:pt>
    <dgm:pt modelId="{74C7C7A2-0EA3-4D08-ADAD-09EC5F4CD420}" type="parTrans" cxnId="{6D68AF54-7CB6-4AB5-9B9F-7AC1CF9D2AC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79F0896-6385-4032-8ACD-8F80DB294A42}" type="sibTrans" cxnId="{6D68AF54-7CB6-4AB5-9B9F-7AC1CF9D2AC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589EFCA-45F2-411B-8B99-A1B0BFCB6B88}">
      <dgm:prSet phldrT="[Text]"/>
      <dgm:spPr/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3.</a:t>
          </a:r>
          <a:br>
            <a:rPr lang="en-US" b="1" dirty="0" smtClean="0">
              <a:solidFill>
                <a:schemeClr val="bg1"/>
              </a:solidFill>
            </a:rPr>
          </a:br>
          <a:r>
            <a:rPr lang="en-US" b="1" dirty="0" smtClean="0">
              <a:solidFill>
                <a:schemeClr val="bg1"/>
              </a:solidFill>
            </a:rPr>
            <a:t>Stop and go dormant for a few days</a:t>
          </a:r>
          <a:endParaRPr lang="en-US" b="1" dirty="0">
            <a:solidFill>
              <a:schemeClr val="bg1"/>
            </a:solidFill>
          </a:endParaRPr>
        </a:p>
      </dgm:t>
    </dgm:pt>
    <dgm:pt modelId="{A569CB91-1020-412A-9112-8C560522A3AD}" type="parTrans" cxnId="{2495CBD3-CAA2-4D7D-8B1B-B7CAF6D807B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1AB9F34-5328-499B-A87A-B68DE971A61A}" type="sibTrans" cxnId="{2495CBD3-CAA2-4D7D-8B1B-B7CAF6D807B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57BCCD7-6731-4D06-A034-E741DF83CF94}">
      <dgm:prSet phldrT="[Text]"/>
      <dgm:spPr/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4.</a:t>
          </a:r>
          <a:br>
            <a:rPr lang="en-US" b="1" dirty="0" smtClean="0">
              <a:solidFill>
                <a:schemeClr val="bg1"/>
              </a:solidFill>
            </a:rPr>
          </a:br>
          <a:r>
            <a:rPr lang="en-US" b="1" dirty="0" smtClean="0">
              <a:solidFill>
                <a:schemeClr val="bg1"/>
              </a:solidFill>
            </a:rPr>
            <a:t>Repeat the cycle</a:t>
          </a:r>
          <a:endParaRPr lang="en-US" b="1" dirty="0">
            <a:solidFill>
              <a:schemeClr val="bg1"/>
            </a:solidFill>
          </a:endParaRPr>
        </a:p>
      </dgm:t>
    </dgm:pt>
    <dgm:pt modelId="{EA76B44A-AC3A-4D52-A09A-69485ED70C66}" type="parTrans" cxnId="{C69C97D4-D984-4BF8-9400-033F2B7005E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294BDE5-B783-47C4-96E6-347D1504E089}" type="sibTrans" cxnId="{C69C97D4-D984-4BF8-9400-033F2B7005E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400CEE6-D9F2-41CE-9D66-C54D842FD7E9}" type="pres">
      <dgm:prSet presAssocID="{88E19E3A-B561-40A4-BA55-075492A8DF96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599E379-6148-4E10-A1DD-61FCEEECD59A}" type="pres">
      <dgm:prSet presAssocID="{88E19E3A-B561-40A4-BA55-075492A8DF96}" presName="radial" presStyleCnt="0">
        <dgm:presLayoutVars>
          <dgm:animLvl val="ctr"/>
        </dgm:presLayoutVars>
      </dgm:prSet>
      <dgm:spPr/>
    </dgm:pt>
    <dgm:pt modelId="{0D9DB4A6-F198-46E0-ABB6-A8C5D2911E04}" type="pres">
      <dgm:prSet presAssocID="{9138198D-9CEC-4A93-B7DC-5BAC33258FF8}" presName="centerShape" presStyleLbl="vennNode1" presStyleIdx="0" presStyleCnt="5"/>
      <dgm:spPr/>
      <dgm:t>
        <a:bodyPr/>
        <a:lstStyle/>
        <a:p>
          <a:endParaRPr lang="en-US"/>
        </a:p>
      </dgm:t>
    </dgm:pt>
    <dgm:pt modelId="{72BCBA18-1B4F-4D1A-815C-4442D5AB6E73}" type="pres">
      <dgm:prSet presAssocID="{3756714D-D886-41E4-B74F-E8FA7F59692C}" presName="node" presStyleLbl="venn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2A26F6-4C14-4952-9861-0853E7EE424E}" type="pres">
      <dgm:prSet presAssocID="{CFCC5549-9DCA-4B8C-84AB-CC394BBABEA6}" presName="node" presStyleLbl="venn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AB6F58-2594-4808-AE2C-BB202E6AFB96}" type="pres">
      <dgm:prSet presAssocID="{3589EFCA-45F2-411B-8B99-A1B0BFCB6B88}" presName="node" presStyleLbl="venn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083439-DB48-4907-AED8-3BC400DDD483}" type="pres">
      <dgm:prSet presAssocID="{557BCCD7-6731-4D06-A034-E741DF83CF94}" presName="node" presStyleLbl="venn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D68AF54-7CB6-4AB5-9B9F-7AC1CF9D2ACE}" srcId="{9138198D-9CEC-4A93-B7DC-5BAC33258FF8}" destId="{CFCC5549-9DCA-4B8C-84AB-CC394BBABEA6}" srcOrd="1" destOrd="0" parTransId="{74C7C7A2-0EA3-4D08-ADAD-09EC5F4CD420}" sibTransId="{079F0896-6385-4032-8ACD-8F80DB294A42}"/>
    <dgm:cxn modelId="{CE605672-1FB9-4C88-9786-333BD3549E5A}" type="presOf" srcId="{3589EFCA-45F2-411B-8B99-A1B0BFCB6B88}" destId="{1FAB6F58-2594-4808-AE2C-BB202E6AFB96}" srcOrd="0" destOrd="0" presId="urn:microsoft.com/office/officeart/2005/8/layout/radial3"/>
    <dgm:cxn modelId="{60F559C2-CBFF-429D-AC27-24CB2FA1DEFD}" type="presOf" srcId="{9138198D-9CEC-4A93-B7DC-5BAC33258FF8}" destId="{0D9DB4A6-F198-46E0-ABB6-A8C5D2911E04}" srcOrd="0" destOrd="0" presId="urn:microsoft.com/office/officeart/2005/8/layout/radial3"/>
    <dgm:cxn modelId="{F536E978-BC1C-4BA8-9000-10C3DA6FB87C}" type="presOf" srcId="{88E19E3A-B561-40A4-BA55-075492A8DF96}" destId="{1400CEE6-D9F2-41CE-9D66-C54D842FD7E9}" srcOrd="0" destOrd="0" presId="urn:microsoft.com/office/officeart/2005/8/layout/radial3"/>
    <dgm:cxn modelId="{C1F3A2BD-7341-4C05-ACCB-CE04BDDEB939}" srcId="{9138198D-9CEC-4A93-B7DC-5BAC33258FF8}" destId="{3756714D-D886-41E4-B74F-E8FA7F59692C}" srcOrd="0" destOrd="0" parTransId="{4007E6C2-F13C-4B25-A953-0A426E866F7D}" sibTransId="{414EBC8A-64D1-48CD-A434-9C14D665F195}"/>
    <dgm:cxn modelId="{C69C97D4-D984-4BF8-9400-033F2B7005E4}" srcId="{9138198D-9CEC-4A93-B7DC-5BAC33258FF8}" destId="{557BCCD7-6731-4D06-A034-E741DF83CF94}" srcOrd="3" destOrd="0" parTransId="{EA76B44A-AC3A-4D52-A09A-69485ED70C66}" sibTransId="{F294BDE5-B783-47C4-96E6-347D1504E089}"/>
    <dgm:cxn modelId="{2495CBD3-CAA2-4D7D-8B1B-B7CAF6D807BE}" srcId="{9138198D-9CEC-4A93-B7DC-5BAC33258FF8}" destId="{3589EFCA-45F2-411B-8B99-A1B0BFCB6B88}" srcOrd="2" destOrd="0" parTransId="{A569CB91-1020-412A-9112-8C560522A3AD}" sibTransId="{E1AB9F34-5328-499B-A87A-B68DE971A61A}"/>
    <dgm:cxn modelId="{9099433B-7859-4F2D-938F-8731327392F6}" type="presOf" srcId="{3756714D-D886-41E4-B74F-E8FA7F59692C}" destId="{72BCBA18-1B4F-4D1A-815C-4442D5AB6E73}" srcOrd="0" destOrd="0" presId="urn:microsoft.com/office/officeart/2005/8/layout/radial3"/>
    <dgm:cxn modelId="{9A89ABF4-D608-4C4B-AC55-7EF9CA3B9DA8}" srcId="{88E19E3A-B561-40A4-BA55-075492A8DF96}" destId="{9138198D-9CEC-4A93-B7DC-5BAC33258FF8}" srcOrd="0" destOrd="0" parTransId="{D26BBD06-1C3C-494E-BDE5-03D9113DE4B5}" sibTransId="{735C4378-2104-477A-80AE-95F5DAE47621}"/>
    <dgm:cxn modelId="{A4EF09C2-4663-408D-B91E-4EBA846BD218}" type="presOf" srcId="{557BCCD7-6731-4D06-A034-E741DF83CF94}" destId="{7E083439-DB48-4907-AED8-3BC400DDD483}" srcOrd="0" destOrd="0" presId="urn:microsoft.com/office/officeart/2005/8/layout/radial3"/>
    <dgm:cxn modelId="{D606A6D4-AC27-476C-918F-103821050E9B}" type="presOf" srcId="{CFCC5549-9DCA-4B8C-84AB-CC394BBABEA6}" destId="{482A26F6-4C14-4952-9861-0853E7EE424E}" srcOrd="0" destOrd="0" presId="urn:microsoft.com/office/officeart/2005/8/layout/radial3"/>
    <dgm:cxn modelId="{D2496EBE-EDA8-4079-A9CA-343D5A2E02CD}" type="presParOf" srcId="{1400CEE6-D9F2-41CE-9D66-C54D842FD7E9}" destId="{D599E379-6148-4E10-A1DD-61FCEEECD59A}" srcOrd="0" destOrd="0" presId="urn:microsoft.com/office/officeart/2005/8/layout/radial3"/>
    <dgm:cxn modelId="{5AF39890-A830-4E1A-A189-E808F53949E9}" type="presParOf" srcId="{D599E379-6148-4E10-A1DD-61FCEEECD59A}" destId="{0D9DB4A6-F198-46E0-ABB6-A8C5D2911E04}" srcOrd="0" destOrd="0" presId="urn:microsoft.com/office/officeart/2005/8/layout/radial3"/>
    <dgm:cxn modelId="{A3C7974F-C6BD-493D-BFAE-EB55DA0DEF7F}" type="presParOf" srcId="{D599E379-6148-4E10-A1DD-61FCEEECD59A}" destId="{72BCBA18-1B4F-4D1A-815C-4442D5AB6E73}" srcOrd="1" destOrd="0" presId="urn:microsoft.com/office/officeart/2005/8/layout/radial3"/>
    <dgm:cxn modelId="{69430586-59D6-443D-B1D5-AEE67038E497}" type="presParOf" srcId="{D599E379-6148-4E10-A1DD-61FCEEECD59A}" destId="{482A26F6-4C14-4952-9861-0853E7EE424E}" srcOrd="2" destOrd="0" presId="urn:microsoft.com/office/officeart/2005/8/layout/radial3"/>
    <dgm:cxn modelId="{04E29C36-1006-4AF7-84B8-AA3306E10043}" type="presParOf" srcId="{D599E379-6148-4E10-A1DD-61FCEEECD59A}" destId="{1FAB6F58-2594-4808-AE2C-BB202E6AFB96}" srcOrd="3" destOrd="0" presId="urn:microsoft.com/office/officeart/2005/8/layout/radial3"/>
    <dgm:cxn modelId="{A56888BA-E81D-4D4D-AFBE-6A9D0285301F}" type="presParOf" srcId="{D599E379-6148-4E10-A1DD-61FCEEECD59A}" destId="{7E083439-DB48-4907-AED8-3BC400DDD483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D54A6F-A668-445D-BB68-8801E1DFE07D}" type="doc">
      <dgm:prSet loTypeId="urn:microsoft.com/office/officeart/2005/8/layout/funnel1" loCatId="process" qsTypeId="urn:microsoft.com/office/officeart/2005/8/quickstyle/simple5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8B56D7AA-B484-48F7-906D-6AE643109FD4}">
      <dgm:prSet phldrT="[Text]"/>
      <dgm:spPr/>
      <dgm:t>
        <a:bodyPr/>
        <a:lstStyle/>
        <a:p>
          <a:r>
            <a:rPr lang="en-US" dirty="0" smtClean="0"/>
            <a:t>Data Modification</a:t>
          </a:r>
          <a:endParaRPr lang="en-US" dirty="0"/>
        </a:p>
      </dgm:t>
    </dgm:pt>
    <dgm:pt modelId="{56E59102-59E6-49B0-A78C-7C8AAB5423A7}" type="parTrans" cxnId="{29458587-FA2A-42BD-A5B8-A76E8F3A2E07}">
      <dgm:prSet/>
      <dgm:spPr/>
      <dgm:t>
        <a:bodyPr/>
        <a:lstStyle/>
        <a:p>
          <a:endParaRPr lang="en-US"/>
        </a:p>
      </dgm:t>
    </dgm:pt>
    <dgm:pt modelId="{C7DF8DC3-DCF0-4621-A1AB-17439BD805E5}" type="sibTrans" cxnId="{29458587-FA2A-42BD-A5B8-A76E8F3A2E07}">
      <dgm:prSet/>
      <dgm:spPr/>
      <dgm:t>
        <a:bodyPr/>
        <a:lstStyle/>
        <a:p>
          <a:endParaRPr lang="en-US"/>
        </a:p>
      </dgm:t>
    </dgm:pt>
    <dgm:pt modelId="{0BBB5B1A-54D0-49B5-A741-EB673BEAE1BF}">
      <dgm:prSet phldrT="[Text]"/>
      <dgm:spPr/>
      <dgm:t>
        <a:bodyPr/>
        <a:lstStyle/>
        <a:p>
          <a:r>
            <a:rPr lang="en-US" dirty="0" err="1" smtClean="0"/>
            <a:t>Syn</a:t>
          </a:r>
          <a:r>
            <a:rPr lang="en-US" dirty="0" smtClean="0"/>
            <a:t> Flood</a:t>
          </a:r>
          <a:endParaRPr lang="en-US" dirty="0"/>
        </a:p>
      </dgm:t>
    </dgm:pt>
    <dgm:pt modelId="{49062010-8508-431A-9728-5BCAAABCF238}" type="parTrans" cxnId="{CDC50FF7-60AA-46E1-9C91-8AEC648B0F82}">
      <dgm:prSet/>
      <dgm:spPr/>
      <dgm:t>
        <a:bodyPr/>
        <a:lstStyle/>
        <a:p>
          <a:endParaRPr lang="en-US"/>
        </a:p>
      </dgm:t>
    </dgm:pt>
    <dgm:pt modelId="{5EE920E2-448D-4011-B085-3D43DA5D2C34}" type="sibTrans" cxnId="{CDC50FF7-60AA-46E1-9C91-8AEC648B0F82}">
      <dgm:prSet/>
      <dgm:spPr/>
      <dgm:t>
        <a:bodyPr/>
        <a:lstStyle/>
        <a:p>
          <a:endParaRPr lang="en-US"/>
        </a:p>
      </dgm:t>
    </dgm:pt>
    <dgm:pt modelId="{55E8F221-BFFB-43FE-8D5D-0A8C64261CB4}">
      <dgm:prSet phldrT="[Text]"/>
      <dgm:spPr/>
      <dgm:t>
        <a:bodyPr/>
        <a:lstStyle/>
        <a:p>
          <a:r>
            <a:rPr lang="en-US" dirty="0" smtClean="0"/>
            <a:t>Smurf Attack</a:t>
          </a:r>
          <a:endParaRPr lang="en-US" dirty="0"/>
        </a:p>
      </dgm:t>
    </dgm:pt>
    <dgm:pt modelId="{C640CAFC-CC48-46C6-A748-4A8F79A23081}" type="parTrans" cxnId="{D41052E6-2638-403B-B658-ECEE2B8B39D8}">
      <dgm:prSet/>
      <dgm:spPr/>
      <dgm:t>
        <a:bodyPr/>
        <a:lstStyle/>
        <a:p>
          <a:endParaRPr lang="en-US"/>
        </a:p>
      </dgm:t>
    </dgm:pt>
    <dgm:pt modelId="{7FD05E73-C560-4E58-86E3-24006A264F3E}" type="sibTrans" cxnId="{D41052E6-2638-403B-B658-ECEE2B8B39D8}">
      <dgm:prSet/>
      <dgm:spPr/>
      <dgm:t>
        <a:bodyPr/>
        <a:lstStyle/>
        <a:p>
          <a:endParaRPr lang="en-US"/>
        </a:p>
      </dgm:t>
    </dgm:pt>
    <dgm:pt modelId="{15207DFA-2244-4630-9202-7B2FA9B13CFA}">
      <dgm:prSet phldrT="[Text]" custT="1"/>
      <dgm:spPr/>
      <dgm:t>
        <a:bodyPr/>
        <a:lstStyle/>
        <a:p>
          <a:r>
            <a:rPr lang="en-US" sz="1800" dirty="0" smtClean="0"/>
            <a:t>Reconnaissance</a:t>
          </a:r>
          <a:br>
            <a:rPr lang="en-US" sz="1800" dirty="0" smtClean="0"/>
          </a:br>
          <a:r>
            <a:rPr lang="en-US" sz="1800" dirty="0" smtClean="0"/>
            <a:t>Access</a:t>
          </a:r>
          <a:br>
            <a:rPr lang="en-US" sz="1800" dirty="0" smtClean="0"/>
          </a:br>
          <a:r>
            <a:rPr lang="en-US" sz="1800" dirty="0" err="1" smtClean="0"/>
            <a:t>DoS</a:t>
          </a:r>
          <a:endParaRPr lang="en-US" sz="1800" dirty="0"/>
        </a:p>
      </dgm:t>
    </dgm:pt>
    <dgm:pt modelId="{32D5D249-44A9-4058-BEAB-9B280653C9DF}" type="parTrans" cxnId="{952456F5-9C54-4CFE-944C-243EB74DFE76}">
      <dgm:prSet/>
      <dgm:spPr/>
      <dgm:t>
        <a:bodyPr/>
        <a:lstStyle/>
        <a:p>
          <a:endParaRPr lang="en-US"/>
        </a:p>
      </dgm:t>
    </dgm:pt>
    <dgm:pt modelId="{E756FF60-2915-47AD-B811-CCD8306BF050}" type="sibTrans" cxnId="{952456F5-9C54-4CFE-944C-243EB74DFE76}">
      <dgm:prSet/>
      <dgm:spPr/>
      <dgm:t>
        <a:bodyPr/>
        <a:lstStyle/>
        <a:p>
          <a:endParaRPr lang="en-US"/>
        </a:p>
      </dgm:t>
    </dgm:pt>
    <dgm:pt modelId="{B91C0304-78B0-4C40-B06B-35BE222DF151}" type="pres">
      <dgm:prSet presAssocID="{14D54A6F-A668-445D-BB68-8801E1DFE07D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F6D94B-9804-4780-95BF-FD24FC084F04}" type="pres">
      <dgm:prSet presAssocID="{14D54A6F-A668-445D-BB68-8801E1DFE07D}" presName="ellipse" presStyleLbl="trBgShp" presStyleIdx="0" presStyleCnt="1"/>
      <dgm:spPr/>
    </dgm:pt>
    <dgm:pt modelId="{E1F88256-F891-44F1-A26D-2BFB48E75CBA}" type="pres">
      <dgm:prSet presAssocID="{14D54A6F-A668-445D-BB68-8801E1DFE07D}" presName="arrow1" presStyleLbl="fgShp" presStyleIdx="0" presStyleCnt="1"/>
      <dgm:spPr/>
    </dgm:pt>
    <dgm:pt modelId="{C41B0DF3-4CBB-403A-BDA8-94CBEDFFDEE5}" type="pres">
      <dgm:prSet presAssocID="{14D54A6F-A668-445D-BB68-8801E1DFE07D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FB935A-AD8C-431C-BF83-C23654776FDE}" type="pres">
      <dgm:prSet presAssocID="{0BBB5B1A-54D0-49B5-A741-EB673BEAE1BF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8E6EA1-9AD4-461D-9EBB-B8BE7C1331E1}" type="pres">
      <dgm:prSet presAssocID="{55E8F221-BFFB-43FE-8D5D-0A8C64261CB4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251657-5FC2-4E22-A1C9-3E95D3956F2B}" type="pres">
      <dgm:prSet presAssocID="{15207DFA-2244-4630-9202-7B2FA9B13CFA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84EF95-62FD-48EA-AD1D-74027457E637}" type="pres">
      <dgm:prSet presAssocID="{14D54A6F-A668-445D-BB68-8801E1DFE07D}" presName="funnel" presStyleLbl="trAlignAcc1" presStyleIdx="0" presStyleCnt="1"/>
      <dgm:spPr/>
    </dgm:pt>
  </dgm:ptLst>
  <dgm:cxnLst>
    <dgm:cxn modelId="{CDC50FF7-60AA-46E1-9C91-8AEC648B0F82}" srcId="{14D54A6F-A668-445D-BB68-8801E1DFE07D}" destId="{0BBB5B1A-54D0-49B5-A741-EB673BEAE1BF}" srcOrd="1" destOrd="0" parTransId="{49062010-8508-431A-9728-5BCAAABCF238}" sibTransId="{5EE920E2-448D-4011-B085-3D43DA5D2C34}"/>
    <dgm:cxn modelId="{D9D6E4F1-321D-49D6-A95D-44BD63725834}" type="presOf" srcId="{8B56D7AA-B484-48F7-906D-6AE643109FD4}" destId="{71251657-5FC2-4E22-A1C9-3E95D3956F2B}" srcOrd="0" destOrd="0" presId="urn:microsoft.com/office/officeart/2005/8/layout/funnel1"/>
    <dgm:cxn modelId="{B1BEA1D0-3D6D-446D-B935-1C5769BEBBB0}" type="presOf" srcId="{15207DFA-2244-4630-9202-7B2FA9B13CFA}" destId="{C41B0DF3-4CBB-403A-BDA8-94CBEDFFDEE5}" srcOrd="0" destOrd="0" presId="urn:microsoft.com/office/officeart/2005/8/layout/funnel1"/>
    <dgm:cxn modelId="{952456F5-9C54-4CFE-944C-243EB74DFE76}" srcId="{14D54A6F-A668-445D-BB68-8801E1DFE07D}" destId="{15207DFA-2244-4630-9202-7B2FA9B13CFA}" srcOrd="3" destOrd="0" parTransId="{32D5D249-44A9-4058-BEAB-9B280653C9DF}" sibTransId="{E756FF60-2915-47AD-B811-CCD8306BF050}"/>
    <dgm:cxn modelId="{29458587-FA2A-42BD-A5B8-A76E8F3A2E07}" srcId="{14D54A6F-A668-445D-BB68-8801E1DFE07D}" destId="{8B56D7AA-B484-48F7-906D-6AE643109FD4}" srcOrd="0" destOrd="0" parTransId="{56E59102-59E6-49B0-A78C-7C8AAB5423A7}" sibTransId="{C7DF8DC3-DCF0-4621-A1AB-17439BD805E5}"/>
    <dgm:cxn modelId="{5E9215A3-0959-4DFF-B89E-58A9DCA4EB74}" type="presOf" srcId="{14D54A6F-A668-445D-BB68-8801E1DFE07D}" destId="{B91C0304-78B0-4C40-B06B-35BE222DF151}" srcOrd="0" destOrd="0" presId="urn:microsoft.com/office/officeart/2005/8/layout/funnel1"/>
    <dgm:cxn modelId="{D41052E6-2638-403B-B658-ECEE2B8B39D8}" srcId="{14D54A6F-A668-445D-BB68-8801E1DFE07D}" destId="{55E8F221-BFFB-43FE-8D5D-0A8C64261CB4}" srcOrd="2" destOrd="0" parTransId="{C640CAFC-CC48-46C6-A748-4A8F79A23081}" sibTransId="{7FD05E73-C560-4E58-86E3-24006A264F3E}"/>
    <dgm:cxn modelId="{8BC6716D-8371-4E99-AE07-2C1A506A94E0}" type="presOf" srcId="{55E8F221-BFFB-43FE-8D5D-0A8C64261CB4}" destId="{E3FB935A-AD8C-431C-BF83-C23654776FDE}" srcOrd="0" destOrd="0" presId="urn:microsoft.com/office/officeart/2005/8/layout/funnel1"/>
    <dgm:cxn modelId="{3B2E7B52-F1D1-477E-BF61-F32F735C38D3}" type="presOf" srcId="{0BBB5B1A-54D0-49B5-A741-EB673BEAE1BF}" destId="{D68E6EA1-9AD4-461D-9EBB-B8BE7C1331E1}" srcOrd="0" destOrd="0" presId="urn:microsoft.com/office/officeart/2005/8/layout/funnel1"/>
    <dgm:cxn modelId="{A4258C30-05EC-4334-81BE-7B694D372587}" type="presParOf" srcId="{B91C0304-78B0-4C40-B06B-35BE222DF151}" destId="{2FF6D94B-9804-4780-95BF-FD24FC084F04}" srcOrd="0" destOrd="0" presId="urn:microsoft.com/office/officeart/2005/8/layout/funnel1"/>
    <dgm:cxn modelId="{A564BF53-F089-4683-8E03-FD60DAAB7E3C}" type="presParOf" srcId="{B91C0304-78B0-4C40-B06B-35BE222DF151}" destId="{E1F88256-F891-44F1-A26D-2BFB48E75CBA}" srcOrd="1" destOrd="0" presId="urn:microsoft.com/office/officeart/2005/8/layout/funnel1"/>
    <dgm:cxn modelId="{01222BD9-00B4-44E2-8807-AC5BB03A4CB6}" type="presParOf" srcId="{B91C0304-78B0-4C40-B06B-35BE222DF151}" destId="{C41B0DF3-4CBB-403A-BDA8-94CBEDFFDEE5}" srcOrd="2" destOrd="0" presId="urn:microsoft.com/office/officeart/2005/8/layout/funnel1"/>
    <dgm:cxn modelId="{3F58AE71-064D-4CC7-A649-4BCE97C2DE81}" type="presParOf" srcId="{B91C0304-78B0-4C40-B06B-35BE222DF151}" destId="{E3FB935A-AD8C-431C-BF83-C23654776FDE}" srcOrd="3" destOrd="0" presId="urn:microsoft.com/office/officeart/2005/8/layout/funnel1"/>
    <dgm:cxn modelId="{C3D1665F-D962-4B65-A76B-FB824F2E0F95}" type="presParOf" srcId="{B91C0304-78B0-4C40-B06B-35BE222DF151}" destId="{D68E6EA1-9AD4-461D-9EBB-B8BE7C1331E1}" srcOrd="4" destOrd="0" presId="urn:microsoft.com/office/officeart/2005/8/layout/funnel1"/>
    <dgm:cxn modelId="{327E4712-8A3D-4F6D-B5E8-8B71793C29EB}" type="presParOf" srcId="{B91C0304-78B0-4C40-B06B-35BE222DF151}" destId="{71251657-5FC2-4E22-A1C9-3E95D3956F2B}" srcOrd="5" destOrd="0" presId="urn:microsoft.com/office/officeart/2005/8/layout/funnel1"/>
    <dgm:cxn modelId="{4A08C8CA-7A62-45BB-BC00-77E052ECCAA5}" type="presParOf" srcId="{B91C0304-78B0-4C40-B06B-35BE222DF151}" destId="{BD84EF95-62FD-48EA-AD1D-74027457E637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161C04B-73CB-41BB-9316-97D6138BB679}" type="doc">
      <dgm:prSet loTypeId="urn:microsoft.com/office/officeart/2005/8/layout/radial3" loCatId="cycle" qsTypeId="urn:microsoft.com/office/officeart/2005/8/quickstyle/simple5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4D276CFF-3C7E-4CAA-A530-C65B793B822A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Components of Cryptography</a:t>
          </a:r>
          <a:endParaRPr lang="en-US" dirty="0">
            <a:solidFill>
              <a:schemeClr val="bg1"/>
            </a:solidFill>
          </a:endParaRPr>
        </a:p>
      </dgm:t>
    </dgm:pt>
    <dgm:pt modelId="{EBC389DE-E310-4EE6-8774-0E4C0BFDCE99}" type="parTrans" cxnId="{5C97929B-1B3F-403A-BA84-A01E7DD4C99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46E3D29-EA27-49E4-B9F9-95A9886E3A87}" type="sibTrans" cxnId="{5C97929B-1B3F-403A-BA84-A01E7DD4C99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0A6DB02-48CE-4381-841D-469C0FCE1CCB}">
      <dgm:prSet phldrT="[Text]"/>
      <dgm:spPr/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Confidentiality</a:t>
          </a:r>
          <a:r>
            <a:rPr lang="en-US" dirty="0" smtClean="0">
              <a:solidFill>
                <a:schemeClr val="bg1"/>
              </a:solidFill>
            </a:rPr>
            <a:t>:</a:t>
          </a:r>
          <a:br>
            <a:rPr lang="en-US" dirty="0" smtClean="0">
              <a:solidFill>
                <a:schemeClr val="bg1"/>
              </a:solidFill>
            </a:rPr>
          </a:br>
          <a:r>
            <a:rPr lang="en-US" dirty="0" smtClean="0">
              <a:solidFill>
                <a:schemeClr val="bg1"/>
              </a:solidFill>
            </a:rPr>
            <a:t>Uses encryption to encrypt and hide data.</a:t>
          </a:r>
          <a:endParaRPr lang="en-US" dirty="0">
            <a:solidFill>
              <a:schemeClr val="bg1"/>
            </a:solidFill>
          </a:endParaRPr>
        </a:p>
      </dgm:t>
    </dgm:pt>
    <dgm:pt modelId="{DDD06C86-40DD-43E2-9F95-79BEEC8CEA52}" type="parTrans" cxnId="{D3E366B2-F440-4EA1-B47E-FE0F72A0C20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6AF17BE-D675-458E-A87A-61318851CF46}" type="sibTrans" cxnId="{D3E366B2-F440-4EA1-B47E-FE0F72A0C20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66F969F-FAAC-4C6A-AFE0-612FF1B5F8E4}">
      <dgm:prSet phldrT="[Text]"/>
      <dgm:spPr/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Integrity</a:t>
          </a:r>
          <a:r>
            <a:rPr lang="en-US" dirty="0" smtClean="0">
              <a:solidFill>
                <a:schemeClr val="bg1"/>
              </a:solidFill>
            </a:rPr>
            <a:t>:</a:t>
          </a:r>
          <a:br>
            <a:rPr lang="en-US" dirty="0" smtClean="0">
              <a:solidFill>
                <a:schemeClr val="bg1"/>
              </a:solidFill>
            </a:rPr>
          </a:br>
          <a:r>
            <a:rPr lang="en-US" dirty="0" smtClean="0">
              <a:solidFill>
                <a:schemeClr val="bg1"/>
              </a:solidFill>
            </a:rPr>
            <a:t>Uses hashing algorithms to ensure data is unaltered during operation.</a:t>
          </a:r>
          <a:endParaRPr lang="en-US" dirty="0">
            <a:solidFill>
              <a:schemeClr val="bg1"/>
            </a:solidFill>
          </a:endParaRPr>
        </a:p>
      </dgm:t>
    </dgm:pt>
    <dgm:pt modelId="{4C4F653F-6019-4598-8B03-E4192C13D097}" type="parTrans" cxnId="{F8B34147-3582-4BFD-8FF6-5DD4A6ECEC6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D1FA23D-6080-43BF-9930-C3286B34CB50}" type="sibTrans" cxnId="{F8B34147-3582-4BFD-8FF6-5DD4A6ECEC6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87FEF60-376E-4592-9270-0EFD70FC1DAE}">
      <dgm:prSet phldrT="[Text]"/>
      <dgm:spPr/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Availability</a:t>
          </a:r>
          <a:r>
            <a:rPr lang="en-US" dirty="0" smtClean="0">
              <a:solidFill>
                <a:schemeClr val="bg1"/>
              </a:solidFill>
            </a:rPr>
            <a:t>:</a:t>
          </a:r>
          <a:br>
            <a:rPr lang="en-US" dirty="0" smtClean="0">
              <a:solidFill>
                <a:schemeClr val="bg1"/>
              </a:solidFill>
            </a:rPr>
          </a:br>
          <a:r>
            <a:rPr lang="en-US" dirty="0" smtClean="0">
              <a:solidFill>
                <a:schemeClr val="bg1"/>
              </a:solidFill>
            </a:rPr>
            <a:t>Assures data is accessible. Guaranteed by network hardening mechanisms and backup systems.</a:t>
          </a:r>
          <a:endParaRPr lang="en-US" dirty="0">
            <a:solidFill>
              <a:schemeClr val="bg1"/>
            </a:solidFill>
          </a:endParaRPr>
        </a:p>
      </dgm:t>
    </dgm:pt>
    <dgm:pt modelId="{3C491D4C-FFAD-448C-BC7B-29F6A6482747}" type="parTrans" cxnId="{36F9B584-11BE-4BA5-B067-D285181EE43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8560E0A-5048-4942-A345-D1CA7AF85E3D}" type="sibTrans" cxnId="{36F9B584-11BE-4BA5-B067-D285181EE43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4854B79-0C02-40E6-81C6-A86EEDD15DEF}">
      <dgm:prSet phldrT="[Text]"/>
      <dgm:spPr/>
      <dgm:t>
        <a:bodyPr/>
        <a:lstStyle/>
        <a:p>
          <a:endParaRPr lang="en-US" dirty="0">
            <a:solidFill>
              <a:schemeClr val="bg1"/>
            </a:solidFill>
          </a:endParaRPr>
        </a:p>
      </dgm:t>
    </dgm:pt>
    <dgm:pt modelId="{7E4D4526-8D1F-43C0-8F3F-CA7590F89E12}" type="parTrans" cxnId="{6F36AB22-8CBE-4009-8224-6A4230E94DC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34373E4-5FB5-4F56-92E3-C2733D2E99BC}" type="sibTrans" cxnId="{6F36AB22-8CBE-4009-8224-6A4230E94DC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5C8CD80-2526-4D30-B069-B4066BB165F3}" type="pres">
      <dgm:prSet presAssocID="{8161C04B-73CB-41BB-9316-97D6138BB679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A81D075-8890-4860-82B3-1469B14BF28A}" type="pres">
      <dgm:prSet presAssocID="{8161C04B-73CB-41BB-9316-97D6138BB679}" presName="radial" presStyleCnt="0">
        <dgm:presLayoutVars>
          <dgm:animLvl val="ctr"/>
        </dgm:presLayoutVars>
      </dgm:prSet>
      <dgm:spPr/>
    </dgm:pt>
    <dgm:pt modelId="{FB437DA2-C93F-4D67-8B82-CD910D7F42AA}" type="pres">
      <dgm:prSet presAssocID="{4D276CFF-3C7E-4CAA-A530-C65B793B822A}" presName="centerShape" presStyleLbl="vennNode1" presStyleIdx="0" presStyleCnt="4"/>
      <dgm:spPr/>
      <dgm:t>
        <a:bodyPr/>
        <a:lstStyle/>
        <a:p>
          <a:endParaRPr lang="en-US"/>
        </a:p>
      </dgm:t>
    </dgm:pt>
    <dgm:pt modelId="{3BA2AD59-49BB-44E3-8B6E-DD0BA65AE17A}" type="pres">
      <dgm:prSet presAssocID="{D0A6DB02-48CE-4381-841D-469C0FCE1CCB}" presName="node" presStyleLbl="venn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384EBE-DA1E-4650-B150-60E26CC28427}" type="pres">
      <dgm:prSet presAssocID="{466F969F-FAAC-4C6A-AFE0-612FF1B5F8E4}" presName="node" presStyleLbl="venn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465CD9-66FC-48ED-AC4F-ADCCAC0E7673}" type="pres">
      <dgm:prSet presAssocID="{D87FEF60-376E-4592-9270-0EFD70FC1DAE}" presName="node" presStyleLbl="venn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B15470A-D0E6-473A-B353-4D2C8BFB3791}" type="presOf" srcId="{466F969F-FAAC-4C6A-AFE0-612FF1B5F8E4}" destId="{8E384EBE-DA1E-4650-B150-60E26CC28427}" srcOrd="0" destOrd="0" presId="urn:microsoft.com/office/officeart/2005/8/layout/radial3"/>
    <dgm:cxn modelId="{F8B34147-3582-4BFD-8FF6-5DD4A6ECEC69}" srcId="{4D276CFF-3C7E-4CAA-A530-C65B793B822A}" destId="{466F969F-FAAC-4C6A-AFE0-612FF1B5F8E4}" srcOrd="1" destOrd="0" parTransId="{4C4F653F-6019-4598-8B03-E4192C13D097}" sibTransId="{CD1FA23D-6080-43BF-9930-C3286B34CB50}"/>
    <dgm:cxn modelId="{6F36AB22-8CBE-4009-8224-6A4230E94DCA}" srcId="{8161C04B-73CB-41BB-9316-97D6138BB679}" destId="{74854B79-0C02-40E6-81C6-A86EEDD15DEF}" srcOrd="1" destOrd="0" parTransId="{7E4D4526-8D1F-43C0-8F3F-CA7590F89E12}" sibTransId="{B34373E4-5FB5-4F56-92E3-C2733D2E99BC}"/>
    <dgm:cxn modelId="{D3E366B2-F440-4EA1-B47E-FE0F72A0C20B}" srcId="{4D276CFF-3C7E-4CAA-A530-C65B793B822A}" destId="{D0A6DB02-48CE-4381-841D-469C0FCE1CCB}" srcOrd="0" destOrd="0" parTransId="{DDD06C86-40DD-43E2-9F95-79BEEC8CEA52}" sibTransId="{A6AF17BE-D675-458E-A87A-61318851CF46}"/>
    <dgm:cxn modelId="{10AC930F-001C-4D2F-ACDF-131616681DD1}" type="presOf" srcId="{4D276CFF-3C7E-4CAA-A530-C65B793B822A}" destId="{FB437DA2-C93F-4D67-8B82-CD910D7F42AA}" srcOrd="0" destOrd="0" presId="urn:microsoft.com/office/officeart/2005/8/layout/radial3"/>
    <dgm:cxn modelId="{DB52A2BC-902D-4889-B2E4-F99C227D5D32}" type="presOf" srcId="{D0A6DB02-48CE-4381-841D-469C0FCE1CCB}" destId="{3BA2AD59-49BB-44E3-8B6E-DD0BA65AE17A}" srcOrd="0" destOrd="0" presId="urn:microsoft.com/office/officeart/2005/8/layout/radial3"/>
    <dgm:cxn modelId="{5C97929B-1B3F-403A-BA84-A01E7DD4C99E}" srcId="{8161C04B-73CB-41BB-9316-97D6138BB679}" destId="{4D276CFF-3C7E-4CAA-A530-C65B793B822A}" srcOrd="0" destOrd="0" parTransId="{EBC389DE-E310-4EE6-8774-0E4C0BFDCE99}" sibTransId="{446E3D29-EA27-49E4-B9F9-95A9886E3A87}"/>
    <dgm:cxn modelId="{36F9B584-11BE-4BA5-B067-D285181EE43F}" srcId="{4D276CFF-3C7E-4CAA-A530-C65B793B822A}" destId="{D87FEF60-376E-4592-9270-0EFD70FC1DAE}" srcOrd="2" destOrd="0" parTransId="{3C491D4C-FFAD-448C-BC7B-29F6A6482747}" sibTransId="{58560E0A-5048-4942-A345-D1CA7AF85E3D}"/>
    <dgm:cxn modelId="{9E15E47F-9328-4591-98B0-5C786F1D3E1A}" type="presOf" srcId="{D87FEF60-376E-4592-9270-0EFD70FC1DAE}" destId="{00465CD9-66FC-48ED-AC4F-ADCCAC0E7673}" srcOrd="0" destOrd="0" presId="urn:microsoft.com/office/officeart/2005/8/layout/radial3"/>
    <dgm:cxn modelId="{1688E179-F3AE-45C7-B01F-61FD2CED3217}" type="presOf" srcId="{8161C04B-73CB-41BB-9316-97D6138BB679}" destId="{55C8CD80-2526-4D30-B069-B4066BB165F3}" srcOrd="0" destOrd="0" presId="urn:microsoft.com/office/officeart/2005/8/layout/radial3"/>
    <dgm:cxn modelId="{0D433633-D81A-41EB-854E-81E72EC1E18E}" type="presParOf" srcId="{55C8CD80-2526-4D30-B069-B4066BB165F3}" destId="{4A81D075-8890-4860-82B3-1469B14BF28A}" srcOrd="0" destOrd="0" presId="urn:microsoft.com/office/officeart/2005/8/layout/radial3"/>
    <dgm:cxn modelId="{94ACD948-42B2-4EB5-9E40-0A2A286DAF5A}" type="presParOf" srcId="{4A81D075-8890-4860-82B3-1469B14BF28A}" destId="{FB437DA2-C93F-4D67-8B82-CD910D7F42AA}" srcOrd="0" destOrd="0" presId="urn:microsoft.com/office/officeart/2005/8/layout/radial3"/>
    <dgm:cxn modelId="{A128A70D-5E10-4EC2-9E6B-D7660833907F}" type="presParOf" srcId="{4A81D075-8890-4860-82B3-1469B14BF28A}" destId="{3BA2AD59-49BB-44E3-8B6E-DD0BA65AE17A}" srcOrd="1" destOrd="0" presId="urn:microsoft.com/office/officeart/2005/8/layout/radial3"/>
    <dgm:cxn modelId="{408B0B55-981E-4C72-B284-658282E91A2D}" type="presParOf" srcId="{4A81D075-8890-4860-82B3-1469B14BF28A}" destId="{8E384EBE-DA1E-4650-B150-60E26CC28427}" srcOrd="2" destOrd="0" presId="urn:microsoft.com/office/officeart/2005/8/layout/radial3"/>
    <dgm:cxn modelId="{C2EA5120-A420-4639-988A-2E393F31D43D}" type="presParOf" srcId="{4A81D075-8890-4860-82B3-1469B14BF28A}" destId="{00465CD9-66FC-48ED-AC4F-ADCCAC0E7673}" srcOrd="3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4F3C7C5-8179-48B7-AA78-BC77024FDD21}" type="doc">
      <dgm:prSet loTypeId="urn:microsoft.com/office/officeart/2005/8/layout/radial3" loCatId="cycle" qsTypeId="urn:microsoft.com/office/officeart/2005/8/quickstyle/simple5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ED08EC57-18A3-4613-A611-34A5A44503A8}">
      <dgm:prSet phldrT="[Text]"/>
      <dgm:spPr/>
      <dgm:t>
        <a:bodyPr/>
        <a:lstStyle/>
        <a:p>
          <a:r>
            <a:rPr lang="en-US" dirty="0" err="1" smtClean="0">
              <a:solidFill>
                <a:schemeClr val="bg1"/>
              </a:solidFill>
            </a:rPr>
            <a:t>SecureX</a:t>
          </a:r>
          <a:endParaRPr lang="en-US" dirty="0">
            <a:solidFill>
              <a:schemeClr val="bg1"/>
            </a:solidFill>
          </a:endParaRPr>
        </a:p>
      </dgm:t>
    </dgm:pt>
    <dgm:pt modelId="{5250E252-8DA6-4F1A-BC7D-782C6565C5D2}" type="parTrans" cxnId="{6D2FEF9F-8C04-4047-A4D7-14FCDCBB068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75797BF-9273-4B1E-969F-E9B9EF72D0AC}" type="sibTrans" cxnId="{6D2FEF9F-8C04-4047-A4D7-14FCDCBB068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65B2C4A-D428-4047-80B3-0BB8DF094987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Server Edge and Branch</a:t>
          </a:r>
          <a:endParaRPr lang="en-US" dirty="0">
            <a:solidFill>
              <a:schemeClr val="bg1"/>
            </a:solidFill>
          </a:endParaRPr>
        </a:p>
      </dgm:t>
    </dgm:pt>
    <dgm:pt modelId="{51AA276C-B533-4D4C-8A07-424189906E2F}" type="parTrans" cxnId="{058F6D54-9577-45DC-B968-6DF5F920404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69E8408-96F7-4688-AC90-27EE303EA9D9}" type="sibTrans" cxnId="{058F6D54-9577-45DC-B968-6DF5F920404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FD07C35-8F7C-4D9D-82F2-8546FC811BD6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Secure Email and Web</a:t>
          </a:r>
          <a:endParaRPr lang="en-US" dirty="0">
            <a:solidFill>
              <a:schemeClr val="bg1"/>
            </a:solidFill>
          </a:endParaRPr>
        </a:p>
      </dgm:t>
    </dgm:pt>
    <dgm:pt modelId="{26F36336-4DAA-443B-AA9D-6D901AB0E1C9}" type="parTrans" cxnId="{94317F8C-2105-4457-BE02-13C4263C517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3BE83ED-E605-4715-ACBF-E0900090F2B0}" type="sibTrans" cxnId="{94317F8C-2105-4457-BE02-13C4263C517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74B23FE-31CC-40B3-9904-3767F4761C79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Secure Mobility</a:t>
          </a:r>
          <a:endParaRPr lang="en-US" dirty="0">
            <a:solidFill>
              <a:schemeClr val="bg1"/>
            </a:solidFill>
          </a:endParaRPr>
        </a:p>
      </dgm:t>
    </dgm:pt>
    <dgm:pt modelId="{E21D5DB7-4ABC-42CE-B434-8E7BCC5B11B9}" type="parTrans" cxnId="{5AB72D0B-96C7-421F-99D3-5F90DF89093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539777C-0331-470A-BC9B-D803B57F4A10}" type="sibTrans" cxnId="{5AB72D0B-96C7-421F-99D3-5F90DF89093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B8A84B6-2C30-4CCB-B643-1A3E32E52D5D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Secure Access</a:t>
          </a:r>
          <a:endParaRPr lang="en-US" dirty="0">
            <a:solidFill>
              <a:schemeClr val="bg1"/>
            </a:solidFill>
          </a:endParaRPr>
        </a:p>
      </dgm:t>
    </dgm:pt>
    <dgm:pt modelId="{849204D7-D019-46D9-95C6-258596BE1EDB}" type="parTrans" cxnId="{A6D47761-B6CE-444B-9CE4-DC5686ED895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83A9A5F-0887-4025-8EF3-2A378324FAFF}" type="sibTrans" cxnId="{A6D47761-B6CE-444B-9CE4-DC5686ED895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77F4585-18DA-4834-B8D0-C1E258A9094D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Secure Data Center and Virtualization</a:t>
          </a:r>
          <a:endParaRPr lang="en-US" dirty="0">
            <a:solidFill>
              <a:schemeClr val="bg1"/>
            </a:solidFill>
          </a:endParaRPr>
        </a:p>
      </dgm:t>
    </dgm:pt>
    <dgm:pt modelId="{6A3E8BD2-F8DD-4392-893E-7408D2C3F6B1}" type="parTrans" cxnId="{E70D015A-0FB1-4D57-BFA0-831FF908BCA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B3528BD-6585-4381-9C4F-01AAA59C7084}" type="sibTrans" cxnId="{E70D015A-0FB1-4D57-BFA0-831FF908BCA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3ED2FFD-A371-4AB7-8602-72CE3061F365}" type="pres">
      <dgm:prSet presAssocID="{B4F3C7C5-8179-48B7-AA78-BC77024FDD21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F9D99D-17B6-49F9-9963-64A07CEB4844}" type="pres">
      <dgm:prSet presAssocID="{B4F3C7C5-8179-48B7-AA78-BC77024FDD21}" presName="radial" presStyleCnt="0">
        <dgm:presLayoutVars>
          <dgm:animLvl val="ctr"/>
        </dgm:presLayoutVars>
      </dgm:prSet>
      <dgm:spPr/>
    </dgm:pt>
    <dgm:pt modelId="{B9B0BEBD-F63D-477E-887B-0709E06B15FF}" type="pres">
      <dgm:prSet presAssocID="{ED08EC57-18A3-4613-A611-34A5A44503A8}" presName="centerShape" presStyleLbl="vennNode1" presStyleIdx="0" presStyleCnt="6"/>
      <dgm:spPr/>
      <dgm:t>
        <a:bodyPr/>
        <a:lstStyle/>
        <a:p>
          <a:endParaRPr lang="en-US"/>
        </a:p>
      </dgm:t>
    </dgm:pt>
    <dgm:pt modelId="{6E2C0800-75AA-4914-8C88-54DA3B2CAF10}" type="pres">
      <dgm:prSet presAssocID="{C65B2C4A-D428-4047-80B3-0BB8DF094987}" presName="node" presStyleLbl="venn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3BFC79-05B8-4FD5-B51E-2CF50EB463FB}" type="pres">
      <dgm:prSet presAssocID="{4FD07C35-8F7C-4D9D-82F2-8546FC811BD6}" presName="node" presStyleLbl="venn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70B5EE-7731-42E3-BBCB-E16D96164FCB}" type="pres">
      <dgm:prSet presAssocID="{C74B23FE-31CC-40B3-9904-3767F4761C79}" presName="node" presStyleLbl="venn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B154A1-46D8-4190-BE07-F15537BB6F0D}" type="pres">
      <dgm:prSet presAssocID="{9B8A84B6-2C30-4CCB-B643-1A3E32E52D5D}" presName="node" presStyleLbl="venn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AF4EB3-1059-41A7-90CD-6EAEB387DF67}" type="pres">
      <dgm:prSet presAssocID="{477F4585-18DA-4834-B8D0-C1E258A9094D}" presName="node" presStyleLbl="venn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BB1071E-898C-4017-BD97-585BC028C4A7}" type="presOf" srcId="{477F4585-18DA-4834-B8D0-C1E258A9094D}" destId="{07AF4EB3-1059-41A7-90CD-6EAEB387DF67}" srcOrd="0" destOrd="0" presId="urn:microsoft.com/office/officeart/2005/8/layout/radial3"/>
    <dgm:cxn modelId="{A6D47761-B6CE-444B-9CE4-DC5686ED8954}" srcId="{ED08EC57-18A3-4613-A611-34A5A44503A8}" destId="{9B8A84B6-2C30-4CCB-B643-1A3E32E52D5D}" srcOrd="3" destOrd="0" parTransId="{849204D7-D019-46D9-95C6-258596BE1EDB}" sibTransId="{F83A9A5F-0887-4025-8EF3-2A378324FAFF}"/>
    <dgm:cxn modelId="{5AB76FBB-EAEC-4040-BD16-B37AE2FD7DB2}" type="presOf" srcId="{9B8A84B6-2C30-4CCB-B643-1A3E32E52D5D}" destId="{26B154A1-46D8-4190-BE07-F15537BB6F0D}" srcOrd="0" destOrd="0" presId="urn:microsoft.com/office/officeart/2005/8/layout/radial3"/>
    <dgm:cxn modelId="{0C0611DD-9097-435C-AC84-D4E5C71F6BDD}" type="presOf" srcId="{ED08EC57-18A3-4613-A611-34A5A44503A8}" destId="{B9B0BEBD-F63D-477E-887B-0709E06B15FF}" srcOrd="0" destOrd="0" presId="urn:microsoft.com/office/officeart/2005/8/layout/radial3"/>
    <dgm:cxn modelId="{94317F8C-2105-4457-BE02-13C4263C5171}" srcId="{ED08EC57-18A3-4613-A611-34A5A44503A8}" destId="{4FD07C35-8F7C-4D9D-82F2-8546FC811BD6}" srcOrd="1" destOrd="0" parTransId="{26F36336-4DAA-443B-AA9D-6D901AB0E1C9}" sibTransId="{23BE83ED-E605-4715-ACBF-E0900090F2B0}"/>
    <dgm:cxn modelId="{E4B96B5B-D010-4B80-84F7-27F14C6EBFBF}" type="presOf" srcId="{B4F3C7C5-8179-48B7-AA78-BC77024FDD21}" destId="{E3ED2FFD-A371-4AB7-8602-72CE3061F365}" srcOrd="0" destOrd="0" presId="urn:microsoft.com/office/officeart/2005/8/layout/radial3"/>
    <dgm:cxn modelId="{E70D015A-0FB1-4D57-BFA0-831FF908BCA0}" srcId="{ED08EC57-18A3-4613-A611-34A5A44503A8}" destId="{477F4585-18DA-4834-B8D0-C1E258A9094D}" srcOrd="4" destOrd="0" parTransId="{6A3E8BD2-F8DD-4392-893E-7408D2C3F6B1}" sibTransId="{3B3528BD-6585-4381-9C4F-01AAA59C7084}"/>
    <dgm:cxn modelId="{5AB72D0B-96C7-421F-99D3-5F90DF89093A}" srcId="{ED08EC57-18A3-4613-A611-34A5A44503A8}" destId="{C74B23FE-31CC-40B3-9904-3767F4761C79}" srcOrd="2" destOrd="0" parTransId="{E21D5DB7-4ABC-42CE-B434-8E7BCC5B11B9}" sibTransId="{D539777C-0331-470A-BC9B-D803B57F4A10}"/>
    <dgm:cxn modelId="{72A4D922-4ACD-48EB-9981-5CBBDC4ACB9B}" type="presOf" srcId="{4FD07C35-8F7C-4D9D-82F2-8546FC811BD6}" destId="{0B3BFC79-05B8-4FD5-B51E-2CF50EB463FB}" srcOrd="0" destOrd="0" presId="urn:microsoft.com/office/officeart/2005/8/layout/radial3"/>
    <dgm:cxn modelId="{FCD893CE-E642-48AC-A7EF-AB6EF17FB332}" type="presOf" srcId="{C65B2C4A-D428-4047-80B3-0BB8DF094987}" destId="{6E2C0800-75AA-4914-8C88-54DA3B2CAF10}" srcOrd="0" destOrd="0" presId="urn:microsoft.com/office/officeart/2005/8/layout/radial3"/>
    <dgm:cxn modelId="{058F6D54-9577-45DC-B968-6DF5F920404B}" srcId="{ED08EC57-18A3-4613-A611-34A5A44503A8}" destId="{C65B2C4A-D428-4047-80B3-0BB8DF094987}" srcOrd="0" destOrd="0" parTransId="{51AA276C-B533-4D4C-8A07-424189906E2F}" sibTransId="{669E8408-96F7-4688-AC90-27EE303EA9D9}"/>
    <dgm:cxn modelId="{9CD10BCC-7A48-43AC-A18B-DEE5B570D284}" type="presOf" srcId="{C74B23FE-31CC-40B3-9904-3767F4761C79}" destId="{8A70B5EE-7731-42E3-BBCB-E16D96164FCB}" srcOrd="0" destOrd="0" presId="urn:microsoft.com/office/officeart/2005/8/layout/radial3"/>
    <dgm:cxn modelId="{6D2FEF9F-8C04-4047-A4D7-14FCDCBB0685}" srcId="{B4F3C7C5-8179-48B7-AA78-BC77024FDD21}" destId="{ED08EC57-18A3-4613-A611-34A5A44503A8}" srcOrd="0" destOrd="0" parTransId="{5250E252-8DA6-4F1A-BC7D-782C6565C5D2}" sibTransId="{C75797BF-9273-4B1E-969F-E9B9EF72D0AC}"/>
    <dgm:cxn modelId="{92DE12B2-5152-4F69-9EE6-60B2647093BF}" type="presParOf" srcId="{E3ED2FFD-A371-4AB7-8602-72CE3061F365}" destId="{A2F9D99D-17B6-49F9-9963-64A07CEB4844}" srcOrd="0" destOrd="0" presId="urn:microsoft.com/office/officeart/2005/8/layout/radial3"/>
    <dgm:cxn modelId="{056BBA5D-2CA8-4532-8D83-3F1593F87E4A}" type="presParOf" srcId="{A2F9D99D-17B6-49F9-9963-64A07CEB4844}" destId="{B9B0BEBD-F63D-477E-887B-0709E06B15FF}" srcOrd="0" destOrd="0" presId="urn:microsoft.com/office/officeart/2005/8/layout/radial3"/>
    <dgm:cxn modelId="{1376904D-747E-4F5A-A6C5-D254833E8A1F}" type="presParOf" srcId="{A2F9D99D-17B6-49F9-9963-64A07CEB4844}" destId="{6E2C0800-75AA-4914-8C88-54DA3B2CAF10}" srcOrd="1" destOrd="0" presId="urn:microsoft.com/office/officeart/2005/8/layout/radial3"/>
    <dgm:cxn modelId="{BD7307BA-5289-4E00-B7D0-BBCD706D6256}" type="presParOf" srcId="{A2F9D99D-17B6-49F9-9963-64A07CEB4844}" destId="{0B3BFC79-05B8-4FD5-B51E-2CF50EB463FB}" srcOrd="2" destOrd="0" presId="urn:microsoft.com/office/officeart/2005/8/layout/radial3"/>
    <dgm:cxn modelId="{53418A20-B252-4153-B6D9-3334DBF3435E}" type="presParOf" srcId="{A2F9D99D-17B6-49F9-9963-64A07CEB4844}" destId="{8A70B5EE-7731-42E3-BBCB-E16D96164FCB}" srcOrd="3" destOrd="0" presId="urn:microsoft.com/office/officeart/2005/8/layout/radial3"/>
    <dgm:cxn modelId="{B24BB140-B479-40BF-A0FF-4C5EB89DF02C}" type="presParOf" srcId="{A2F9D99D-17B6-49F9-9963-64A07CEB4844}" destId="{26B154A1-46D8-4190-BE07-F15537BB6F0D}" srcOrd="4" destOrd="0" presId="urn:microsoft.com/office/officeart/2005/8/layout/radial3"/>
    <dgm:cxn modelId="{5CF996FF-CD6A-4EC5-982F-EEBD2CE2E5EE}" type="presParOf" srcId="{A2F9D99D-17B6-49F9-9963-64A07CEB4844}" destId="{07AF4EB3-1059-41A7-90CD-6EAEB387DF67}" srcOrd="5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9DB4A6-F198-46E0-ABB6-A8C5D2911E04}">
      <dsp:nvSpPr>
        <dsp:cNvPr id="0" name=""/>
        <dsp:cNvSpPr/>
      </dsp:nvSpPr>
      <dsp:spPr>
        <a:xfrm>
          <a:off x="2157372" y="975002"/>
          <a:ext cx="2428954" cy="2428954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bg1"/>
              </a:solidFill>
            </a:rPr>
            <a:t>Code Red Worm Propagation</a:t>
          </a:r>
          <a:endParaRPr lang="en-US" sz="2400" kern="1200" dirty="0">
            <a:solidFill>
              <a:schemeClr val="bg1"/>
            </a:solidFill>
          </a:endParaRPr>
        </a:p>
      </dsp:txBody>
      <dsp:txXfrm>
        <a:off x="2513084" y="1330714"/>
        <a:ext cx="1717530" cy="1717530"/>
      </dsp:txXfrm>
    </dsp:sp>
    <dsp:sp modelId="{72BCBA18-1B4F-4D1A-815C-4442D5AB6E73}">
      <dsp:nvSpPr>
        <dsp:cNvPr id="0" name=""/>
        <dsp:cNvSpPr/>
      </dsp:nvSpPr>
      <dsp:spPr>
        <a:xfrm>
          <a:off x="2764611" y="433"/>
          <a:ext cx="1214477" cy="1214477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alpha val="50000"/>
                <a:hueOff val="-8"/>
                <a:satOff val="-234"/>
                <a:lumOff val="914"/>
                <a:alphaOff val="7500"/>
                <a:shade val="51000"/>
                <a:satMod val="130000"/>
              </a:schemeClr>
            </a:gs>
            <a:gs pos="80000">
              <a:schemeClr val="accent4">
                <a:shade val="80000"/>
                <a:alpha val="50000"/>
                <a:hueOff val="-8"/>
                <a:satOff val="-234"/>
                <a:lumOff val="914"/>
                <a:alphaOff val="7500"/>
                <a:shade val="93000"/>
                <a:satMod val="130000"/>
              </a:schemeClr>
            </a:gs>
            <a:gs pos="100000">
              <a:schemeClr val="accent4">
                <a:shade val="80000"/>
                <a:alpha val="50000"/>
                <a:hueOff val="-8"/>
                <a:satOff val="-234"/>
                <a:lumOff val="914"/>
                <a:alphaOff val="75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solidFill>
                <a:schemeClr val="bg1"/>
              </a:solidFill>
            </a:rPr>
            <a:t>1.</a:t>
          </a:r>
          <a:br>
            <a:rPr lang="en-US" sz="1100" b="1" kern="1200" dirty="0" smtClean="0">
              <a:solidFill>
                <a:schemeClr val="bg1"/>
              </a:solidFill>
            </a:rPr>
          </a:br>
          <a:r>
            <a:rPr lang="en-US" sz="1100" b="1" kern="1200" dirty="0" smtClean="0">
              <a:solidFill>
                <a:schemeClr val="bg1"/>
              </a:solidFill>
            </a:rPr>
            <a:t>Propagate for 19 days</a:t>
          </a:r>
          <a:endParaRPr lang="en-US" sz="1100" b="1" kern="1200" dirty="0">
            <a:solidFill>
              <a:schemeClr val="bg1"/>
            </a:solidFill>
          </a:endParaRPr>
        </a:p>
      </dsp:txBody>
      <dsp:txXfrm>
        <a:off x="2942467" y="178289"/>
        <a:ext cx="858765" cy="858765"/>
      </dsp:txXfrm>
    </dsp:sp>
    <dsp:sp modelId="{482A26F6-4C14-4952-9861-0853E7EE424E}">
      <dsp:nvSpPr>
        <dsp:cNvPr id="0" name=""/>
        <dsp:cNvSpPr/>
      </dsp:nvSpPr>
      <dsp:spPr>
        <a:xfrm>
          <a:off x="4346419" y="1582241"/>
          <a:ext cx="1214477" cy="1214477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alpha val="50000"/>
                <a:hueOff val="-16"/>
                <a:satOff val="-468"/>
                <a:lumOff val="1828"/>
                <a:alphaOff val="15000"/>
                <a:shade val="51000"/>
                <a:satMod val="130000"/>
              </a:schemeClr>
            </a:gs>
            <a:gs pos="80000">
              <a:schemeClr val="accent4">
                <a:shade val="80000"/>
                <a:alpha val="50000"/>
                <a:hueOff val="-16"/>
                <a:satOff val="-468"/>
                <a:lumOff val="1828"/>
                <a:alphaOff val="15000"/>
                <a:shade val="93000"/>
                <a:satMod val="130000"/>
              </a:schemeClr>
            </a:gs>
            <a:gs pos="100000">
              <a:schemeClr val="accent4">
                <a:shade val="80000"/>
                <a:alpha val="50000"/>
                <a:hueOff val="-16"/>
                <a:satOff val="-468"/>
                <a:lumOff val="1828"/>
                <a:alphaOff val="15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solidFill>
                <a:schemeClr val="bg1"/>
              </a:solidFill>
            </a:rPr>
            <a:t>2.</a:t>
          </a:r>
          <a:br>
            <a:rPr lang="en-US" sz="1100" b="1" kern="1200" dirty="0" smtClean="0">
              <a:solidFill>
                <a:schemeClr val="bg1"/>
              </a:solidFill>
            </a:rPr>
          </a:br>
          <a:r>
            <a:rPr lang="en-US" sz="1100" b="1" kern="1200" dirty="0" smtClean="0">
              <a:solidFill>
                <a:schemeClr val="bg1"/>
              </a:solidFill>
            </a:rPr>
            <a:t>Launch </a:t>
          </a:r>
          <a:r>
            <a:rPr lang="en-US" sz="1100" b="1" kern="1200" dirty="0" err="1" smtClean="0">
              <a:solidFill>
                <a:schemeClr val="bg1"/>
              </a:solidFill>
            </a:rPr>
            <a:t>DoS</a:t>
          </a:r>
          <a:r>
            <a:rPr lang="en-US" sz="1100" b="1" kern="1200" dirty="0" smtClean="0">
              <a:solidFill>
                <a:schemeClr val="bg1"/>
              </a:solidFill>
            </a:rPr>
            <a:t> attack for next 7 days</a:t>
          </a:r>
          <a:endParaRPr lang="en-US" sz="1100" b="1" kern="1200" dirty="0">
            <a:solidFill>
              <a:schemeClr val="bg1"/>
            </a:solidFill>
          </a:endParaRPr>
        </a:p>
      </dsp:txBody>
      <dsp:txXfrm>
        <a:off x="4524275" y="1760097"/>
        <a:ext cx="858765" cy="858765"/>
      </dsp:txXfrm>
    </dsp:sp>
    <dsp:sp modelId="{1FAB6F58-2594-4808-AE2C-BB202E6AFB96}">
      <dsp:nvSpPr>
        <dsp:cNvPr id="0" name=""/>
        <dsp:cNvSpPr/>
      </dsp:nvSpPr>
      <dsp:spPr>
        <a:xfrm>
          <a:off x="2764611" y="3164049"/>
          <a:ext cx="1214477" cy="1214477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alpha val="50000"/>
                <a:hueOff val="-23"/>
                <a:satOff val="-701"/>
                <a:lumOff val="2742"/>
                <a:alphaOff val="22500"/>
                <a:shade val="51000"/>
                <a:satMod val="130000"/>
              </a:schemeClr>
            </a:gs>
            <a:gs pos="80000">
              <a:schemeClr val="accent4">
                <a:shade val="80000"/>
                <a:alpha val="50000"/>
                <a:hueOff val="-23"/>
                <a:satOff val="-701"/>
                <a:lumOff val="2742"/>
                <a:alphaOff val="22500"/>
                <a:shade val="93000"/>
                <a:satMod val="130000"/>
              </a:schemeClr>
            </a:gs>
            <a:gs pos="100000">
              <a:schemeClr val="accent4">
                <a:shade val="80000"/>
                <a:alpha val="50000"/>
                <a:hueOff val="-23"/>
                <a:satOff val="-701"/>
                <a:lumOff val="2742"/>
                <a:alphaOff val="225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solidFill>
                <a:schemeClr val="bg1"/>
              </a:solidFill>
            </a:rPr>
            <a:t>3.</a:t>
          </a:r>
          <a:br>
            <a:rPr lang="en-US" sz="1100" b="1" kern="1200" dirty="0" smtClean="0">
              <a:solidFill>
                <a:schemeClr val="bg1"/>
              </a:solidFill>
            </a:rPr>
          </a:br>
          <a:r>
            <a:rPr lang="en-US" sz="1100" b="1" kern="1200" dirty="0" smtClean="0">
              <a:solidFill>
                <a:schemeClr val="bg1"/>
              </a:solidFill>
            </a:rPr>
            <a:t>Stop and go dormant for a few days</a:t>
          </a:r>
          <a:endParaRPr lang="en-US" sz="1100" b="1" kern="1200" dirty="0">
            <a:solidFill>
              <a:schemeClr val="bg1"/>
            </a:solidFill>
          </a:endParaRPr>
        </a:p>
      </dsp:txBody>
      <dsp:txXfrm>
        <a:off x="2942467" y="3341905"/>
        <a:ext cx="858765" cy="858765"/>
      </dsp:txXfrm>
    </dsp:sp>
    <dsp:sp modelId="{7E083439-DB48-4907-AED8-3BC400DDD483}">
      <dsp:nvSpPr>
        <dsp:cNvPr id="0" name=""/>
        <dsp:cNvSpPr/>
      </dsp:nvSpPr>
      <dsp:spPr>
        <a:xfrm>
          <a:off x="1182803" y="1582241"/>
          <a:ext cx="1214477" cy="1214477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alpha val="50000"/>
                <a:hueOff val="-31"/>
                <a:satOff val="-935"/>
                <a:lumOff val="3656"/>
                <a:alphaOff val="30000"/>
                <a:shade val="51000"/>
                <a:satMod val="130000"/>
              </a:schemeClr>
            </a:gs>
            <a:gs pos="80000">
              <a:schemeClr val="accent4">
                <a:shade val="80000"/>
                <a:alpha val="50000"/>
                <a:hueOff val="-31"/>
                <a:satOff val="-935"/>
                <a:lumOff val="3656"/>
                <a:alphaOff val="30000"/>
                <a:shade val="93000"/>
                <a:satMod val="130000"/>
              </a:schemeClr>
            </a:gs>
            <a:gs pos="100000">
              <a:schemeClr val="accent4">
                <a:shade val="80000"/>
                <a:alpha val="50000"/>
                <a:hueOff val="-31"/>
                <a:satOff val="-935"/>
                <a:lumOff val="3656"/>
                <a:alphaOff val="3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solidFill>
                <a:schemeClr val="bg1"/>
              </a:solidFill>
            </a:rPr>
            <a:t>4.</a:t>
          </a:r>
          <a:br>
            <a:rPr lang="en-US" sz="1100" b="1" kern="1200" dirty="0" smtClean="0">
              <a:solidFill>
                <a:schemeClr val="bg1"/>
              </a:solidFill>
            </a:rPr>
          </a:br>
          <a:r>
            <a:rPr lang="en-US" sz="1100" b="1" kern="1200" dirty="0" smtClean="0">
              <a:solidFill>
                <a:schemeClr val="bg1"/>
              </a:solidFill>
            </a:rPr>
            <a:t>Repeat the cycle</a:t>
          </a:r>
          <a:endParaRPr lang="en-US" sz="1100" b="1" kern="1200" dirty="0">
            <a:solidFill>
              <a:schemeClr val="bg1"/>
            </a:solidFill>
          </a:endParaRPr>
        </a:p>
      </dsp:txBody>
      <dsp:txXfrm>
        <a:off x="1360659" y="1760097"/>
        <a:ext cx="858765" cy="8587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F6D94B-9804-4780-95BF-FD24FC084F04}">
      <dsp:nvSpPr>
        <dsp:cNvPr id="0" name=""/>
        <dsp:cNvSpPr/>
      </dsp:nvSpPr>
      <dsp:spPr>
        <a:xfrm>
          <a:off x="1138597" y="191825"/>
          <a:ext cx="3806999" cy="1322120"/>
        </a:xfrm>
        <a:prstGeom prst="ellipse">
          <a:avLst/>
        </a:prstGeom>
        <a:solidFill>
          <a:schemeClr val="accent4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F88256-F891-44F1-A26D-2BFB48E75CBA}">
      <dsp:nvSpPr>
        <dsp:cNvPr id="0" name=""/>
        <dsp:cNvSpPr/>
      </dsp:nvSpPr>
      <dsp:spPr>
        <a:xfrm>
          <a:off x="2679104" y="3429250"/>
          <a:ext cx="737790" cy="472186"/>
        </a:xfrm>
        <a:prstGeom prst="downArrow">
          <a:avLst/>
        </a:prstGeom>
        <a:gradFill rotWithShape="0">
          <a:gsLst>
            <a:gs pos="0">
              <a:schemeClr val="accent4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  <dsp:sp modelId="{C41B0DF3-4CBB-403A-BDA8-94CBEDFFDEE5}">
      <dsp:nvSpPr>
        <dsp:cNvPr id="0" name=""/>
        <dsp:cNvSpPr/>
      </dsp:nvSpPr>
      <dsp:spPr>
        <a:xfrm>
          <a:off x="1277302" y="3806999"/>
          <a:ext cx="3541395" cy="885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Reconnaissance</a:t>
          </a:r>
          <a:br>
            <a:rPr lang="en-US" sz="1800" kern="1200" dirty="0" smtClean="0"/>
          </a:br>
          <a:r>
            <a:rPr lang="en-US" sz="1800" kern="1200" dirty="0" smtClean="0"/>
            <a:t>Access</a:t>
          </a:r>
          <a:br>
            <a:rPr lang="en-US" sz="1800" kern="1200" dirty="0" smtClean="0"/>
          </a:br>
          <a:r>
            <a:rPr lang="en-US" sz="1800" kern="1200" dirty="0" err="1" smtClean="0"/>
            <a:t>DoS</a:t>
          </a:r>
          <a:endParaRPr lang="en-US" sz="1800" kern="1200" dirty="0"/>
        </a:p>
      </dsp:txBody>
      <dsp:txXfrm>
        <a:off x="1277302" y="3806999"/>
        <a:ext cx="3541395" cy="885348"/>
      </dsp:txXfrm>
    </dsp:sp>
    <dsp:sp modelId="{E3FB935A-AD8C-431C-BF83-C23654776FDE}">
      <dsp:nvSpPr>
        <dsp:cNvPr id="0" name=""/>
        <dsp:cNvSpPr/>
      </dsp:nvSpPr>
      <dsp:spPr>
        <a:xfrm>
          <a:off x="2522693" y="1616056"/>
          <a:ext cx="1328023" cy="1328023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Smurf Attack</a:t>
          </a:r>
          <a:endParaRPr lang="en-US" sz="1300" kern="1200" dirty="0"/>
        </a:p>
      </dsp:txBody>
      <dsp:txXfrm>
        <a:off x="2717177" y="1810540"/>
        <a:ext cx="939055" cy="939055"/>
      </dsp:txXfrm>
    </dsp:sp>
    <dsp:sp modelId="{D68E6EA1-9AD4-461D-9EBB-B8BE7C1331E1}">
      <dsp:nvSpPr>
        <dsp:cNvPr id="0" name=""/>
        <dsp:cNvSpPr/>
      </dsp:nvSpPr>
      <dsp:spPr>
        <a:xfrm>
          <a:off x="1572418" y="619744"/>
          <a:ext cx="1328023" cy="1328023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Syn</a:t>
          </a:r>
          <a:r>
            <a:rPr lang="en-US" sz="1300" kern="1200" dirty="0" smtClean="0"/>
            <a:t> Flood</a:t>
          </a:r>
          <a:endParaRPr lang="en-US" sz="1300" kern="1200" dirty="0"/>
        </a:p>
      </dsp:txBody>
      <dsp:txXfrm>
        <a:off x="1766902" y="814228"/>
        <a:ext cx="939055" cy="939055"/>
      </dsp:txXfrm>
    </dsp:sp>
    <dsp:sp modelId="{71251657-5FC2-4E22-A1C9-3E95D3956F2B}">
      <dsp:nvSpPr>
        <dsp:cNvPr id="0" name=""/>
        <dsp:cNvSpPr/>
      </dsp:nvSpPr>
      <dsp:spPr>
        <a:xfrm>
          <a:off x="2929953" y="298657"/>
          <a:ext cx="1328023" cy="1328023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Data Modification</a:t>
          </a:r>
          <a:endParaRPr lang="en-US" sz="1300" kern="1200" dirty="0"/>
        </a:p>
      </dsp:txBody>
      <dsp:txXfrm>
        <a:off x="3124437" y="493141"/>
        <a:ext cx="939055" cy="939055"/>
      </dsp:txXfrm>
    </dsp:sp>
    <dsp:sp modelId="{BD84EF95-62FD-48EA-AD1D-74027457E637}">
      <dsp:nvSpPr>
        <dsp:cNvPr id="0" name=""/>
        <dsp:cNvSpPr/>
      </dsp:nvSpPr>
      <dsp:spPr>
        <a:xfrm>
          <a:off x="982186" y="29511"/>
          <a:ext cx="4131627" cy="3305302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437DA2-C93F-4D67-8B82-CD910D7F42AA}">
      <dsp:nvSpPr>
        <dsp:cNvPr id="0" name=""/>
        <dsp:cNvSpPr/>
      </dsp:nvSpPr>
      <dsp:spPr>
        <a:xfrm>
          <a:off x="2484466" y="1550528"/>
          <a:ext cx="3253047" cy="3253047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solidFill>
                <a:schemeClr val="bg1"/>
              </a:solidFill>
            </a:rPr>
            <a:t>Components of Cryptography</a:t>
          </a:r>
          <a:endParaRPr lang="en-US" sz="2900" kern="1200" dirty="0">
            <a:solidFill>
              <a:schemeClr val="bg1"/>
            </a:solidFill>
          </a:endParaRPr>
        </a:p>
      </dsp:txBody>
      <dsp:txXfrm>
        <a:off x="2960864" y="2026926"/>
        <a:ext cx="2300251" cy="2300251"/>
      </dsp:txXfrm>
    </dsp:sp>
    <dsp:sp modelId="{3BA2AD59-49BB-44E3-8B6E-DD0BA65AE17A}">
      <dsp:nvSpPr>
        <dsp:cNvPr id="0" name=""/>
        <dsp:cNvSpPr/>
      </dsp:nvSpPr>
      <dsp:spPr>
        <a:xfrm>
          <a:off x="3297728" y="247379"/>
          <a:ext cx="1626523" cy="1626523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alpha val="50000"/>
                <a:hueOff val="-10"/>
                <a:satOff val="-312"/>
                <a:lumOff val="1219"/>
                <a:alphaOff val="10000"/>
                <a:shade val="51000"/>
                <a:satMod val="130000"/>
              </a:schemeClr>
            </a:gs>
            <a:gs pos="80000">
              <a:schemeClr val="accent4">
                <a:shade val="80000"/>
                <a:alpha val="50000"/>
                <a:hueOff val="-10"/>
                <a:satOff val="-312"/>
                <a:lumOff val="1219"/>
                <a:alphaOff val="10000"/>
                <a:shade val="93000"/>
                <a:satMod val="130000"/>
              </a:schemeClr>
            </a:gs>
            <a:gs pos="100000">
              <a:schemeClr val="accent4">
                <a:shade val="80000"/>
                <a:alpha val="50000"/>
                <a:hueOff val="-10"/>
                <a:satOff val="-312"/>
                <a:lumOff val="1219"/>
                <a:alphaOff val="1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>
              <a:solidFill>
                <a:schemeClr val="bg1"/>
              </a:solidFill>
            </a:rPr>
            <a:t>Confidentiality</a:t>
          </a:r>
          <a:r>
            <a:rPr lang="en-US" sz="1000" kern="1200" dirty="0" smtClean="0">
              <a:solidFill>
                <a:schemeClr val="bg1"/>
              </a:solidFill>
            </a:rPr>
            <a:t>:</a:t>
          </a:r>
          <a:br>
            <a:rPr lang="en-US" sz="1000" kern="1200" dirty="0" smtClean="0">
              <a:solidFill>
                <a:schemeClr val="bg1"/>
              </a:solidFill>
            </a:rPr>
          </a:br>
          <a:r>
            <a:rPr lang="en-US" sz="1000" kern="1200" dirty="0" smtClean="0">
              <a:solidFill>
                <a:schemeClr val="bg1"/>
              </a:solidFill>
            </a:rPr>
            <a:t>Uses encryption to encrypt and hide data.</a:t>
          </a:r>
          <a:endParaRPr lang="en-US" sz="1000" kern="1200" dirty="0">
            <a:solidFill>
              <a:schemeClr val="bg1"/>
            </a:solidFill>
          </a:endParaRPr>
        </a:p>
      </dsp:txBody>
      <dsp:txXfrm>
        <a:off x="3535927" y="485578"/>
        <a:ext cx="1150125" cy="1150125"/>
      </dsp:txXfrm>
    </dsp:sp>
    <dsp:sp modelId="{8E384EBE-DA1E-4650-B150-60E26CC28427}">
      <dsp:nvSpPr>
        <dsp:cNvPr id="0" name=""/>
        <dsp:cNvSpPr/>
      </dsp:nvSpPr>
      <dsp:spPr>
        <a:xfrm>
          <a:off x="5130594" y="3421996"/>
          <a:ext cx="1626523" cy="1626523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alpha val="50000"/>
                <a:hueOff val="-21"/>
                <a:satOff val="-623"/>
                <a:lumOff val="2437"/>
                <a:alphaOff val="20000"/>
                <a:shade val="51000"/>
                <a:satMod val="130000"/>
              </a:schemeClr>
            </a:gs>
            <a:gs pos="80000">
              <a:schemeClr val="accent4">
                <a:shade val="80000"/>
                <a:alpha val="50000"/>
                <a:hueOff val="-21"/>
                <a:satOff val="-623"/>
                <a:lumOff val="2437"/>
                <a:alphaOff val="20000"/>
                <a:shade val="93000"/>
                <a:satMod val="130000"/>
              </a:schemeClr>
            </a:gs>
            <a:gs pos="100000">
              <a:schemeClr val="accent4">
                <a:shade val="80000"/>
                <a:alpha val="50000"/>
                <a:hueOff val="-21"/>
                <a:satOff val="-623"/>
                <a:lumOff val="2437"/>
                <a:alphaOff val="2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>
              <a:solidFill>
                <a:schemeClr val="bg1"/>
              </a:solidFill>
            </a:rPr>
            <a:t>Integrity</a:t>
          </a:r>
          <a:r>
            <a:rPr lang="en-US" sz="1000" kern="1200" dirty="0" smtClean="0">
              <a:solidFill>
                <a:schemeClr val="bg1"/>
              </a:solidFill>
            </a:rPr>
            <a:t>:</a:t>
          </a:r>
          <a:br>
            <a:rPr lang="en-US" sz="1000" kern="1200" dirty="0" smtClean="0">
              <a:solidFill>
                <a:schemeClr val="bg1"/>
              </a:solidFill>
            </a:rPr>
          </a:br>
          <a:r>
            <a:rPr lang="en-US" sz="1000" kern="1200" dirty="0" smtClean="0">
              <a:solidFill>
                <a:schemeClr val="bg1"/>
              </a:solidFill>
            </a:rPr>
            <a:t>Uses hashing algorithms to ensure data is unaltered during operation.</a:t>
          </a:r>
          <a:endParaRPr lang="en-US" sz="1000" kern="1200" dirty="0">
            <a:solidFill>
              <a:schemeClr val="bg1"/>
            </a:solidFill>
          </a:endParaRPr>
        </a:p>
      </dsp:txBody>
      <dsp:txXfrm>
        <a:off x="5368793" y="3660195"/>
        <a:ext cx="1150125" cy="1150125"/>
      </dsp:txXfrm>
    </dsp:sp>
    <dsp:sp modelId="{00465CD9-66FC-48ED-AC4F-ADCCAC0E7673}">
      <dsp:nvSpPr>
        <dsp:cNvPr id="0" name=""/>
        <dsp:cNvSpPr/>
      </dsp:nvSpPr>
      <dsp:spPr>
        <a:xfrm>
          <a:off x="1464861" y="3421996"/>
          <a:ext cx="1626523" cy="1626523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alpha val="50000"/>
                <a:hueOff val="-31"/>
                <a:satOff val="-935"/>
                <a:lumOff val="3656"/>
                <a:alphaOff val="30000"/>
                <a:shade val="51000"/>
                <a:satMod val="130000"/>
              </a:schemeClr>
            </a:gs>
            <a:gs pos="80000">
              <a:schemeClr val="accent4">
                <a:shade val="80000"/>
                <a:alpha val="50000"/>
                <a:hueOff val="-31"/>
                <a:satOff val="-935"/>
                <a:lumOff val="3656"/>
                <a:alphaOff val="30000"/>
                <a:shade val="93000"/>
                <a:satMod val="130000"/>
              </a:schemeClr>
            </a:gs>
            <a:gs pos="100000">
              <a:schemeClr val="accent4">
                <a:shade val="80000"/>
                <a:alpha val="50000"/>
                <a:hueOff val="-31"/>
                <a:satOff val="-935"/>
                <a:lumOff val="3656"/>
                <a:alphaOff val="3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>
              <a:solidFill>
                <a:schemeClr val="bg1"/>
              </a:solidFill>
            </a:rPr>
            <a:t>Availability</a:t>
          </a:r>
          <a:r>
            <a:rPr lang="en-US" sz="1000" kern="1200" dirty="0" smtClean="0">
              <a:solidFill>
                <a:schemeClr val="bg1"/>
              </a:solidFill>
            </a:rPr>
            <a:t>:</a:t>
          </a:r>
          <a:br>
            <a:rPr lang="en-US" sz="1000" kern="1200" dirty="0" smtClean="0">
              <a:solidFill>
                <a:schemeClr val="bg1"/>
              </a:solidFill>
            </a:rPr>
          </a:br>
          <a:r>
            <a:rPr lang="en-US" sz="1000" kern="1200" dirty="0" smtClean="0">
              <a:solidFill>
                <a:schemeClr val="bg1"/>
              </a:solidFill>
            </a:rPr>
            <a:t>Assures data is accessible. Guaranteed by network hardening mechanisms and backup systems.</a:t>
          </a:r>
          <a:endParaRPr lang="en-US" sz="1000" kern="1200" dirty="0">
            <a:solidFill>
              <a:schemeClr val="bg1"/>
            </a:solidFill>
          </a:endParaRPr>
        </a:p>
      </dsp:txBody>
      <dsp:txXfrm>
        <a:off x="1703060" y="3660195"/>
        <a:ext cx="1150125" cy="11501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B0BEBD-F63D-477E-887B-0709E06B15FF}">
      <dsp:nvSpPr>
        <dsp:cNvPr id="0" name=""/>
        <dsp:cNvSpPr/>
      </dsp:nvSpPr>
      <dsp:spPr>
        <a:xfrm>
          <a:off x="2532185" y="1220814"/>
          <a:ext cx="2829949" cy="2829949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err="1" smtClean="0">
              <a:solidFill>
                <a:schemeClr val="bg1"/>
              </a:solidFill>
            </a:rPr>
            <a:t>SecureX</a:t>
          </a:r>
          <a:endParaRPr lang="en-US" sz="3900" kern="1200" dirty="0">
            <a:solidFill>
              <a:schemeClr val="bg1"/>
            </a:solidFill>
          </a:endParaRPr>
        </a:p>
      </dsp:txBody>
      <dsp:txXfrm>
        <a:off x="2946621" y="1635250"/>
        <a:ext cx="2001077" cy="2001077"/>
      </dsp:txXfrm>
    </dsp:sp>
    <dsp:sp modelId="{6E2C0800-75AA-4914-8C88-54DA3B2CAF10}">
      <dsp:nvSpPr>
        <dsp:cNvPr id="0" name=""/>
        <dsp:cNvSpPr/>
      </dsp:nvSpPr>
      <dsp:spPr>
        <a:xfrm>
          <a:off x="3239672" y="87310"/>
          <a:ext cx="1414974" cy="1414974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alpha val="50000"/>
                <a:hueOff val="-6"/>
                <a:satOff val="-187"/>
                <a:lumOff val="731"/>
                <a:alphaOff val="6000"/>
                <a:shade val="51000"/>
                <a:satMod val="130000"/>
              </a:schemeClr>
            </a:gs>
            <a:gs pos="80000">
              <a:schemeClr val="accent4">
                <a:shade val="80000"/>
                <a:alpha val="50000"/>
                <a:hueOff val="-6"/>
                <a:satOff val="-187"/>
                <a:lumOff val="731"/>
                <a:alphaOff val="6000"/>
                <a:shade val="93000"/>
                <a:satMod val="130000"/>
              </a:schemeClr>
            </a:gs>
            <a:gs pos="100000">
              <a:schemeClr val="accent4">
                <a:shade val="80000"/>
                <a:alpha val="50000"/>
                <a:hueOff val="-6"/>
                <a:satOff val="-187"/>
                <a:lumOff val="731"/>
                <a:alphaOff val="6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/>
              </a:solidFill>
            </a:rPr>
            <a:t>Server Edge and Branch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3446890" y="294528"/>
        <a:ext cx="1000538" cy="1000538"/>
      </dsp:txXfrm>
    </dsp:sp>
    <dsp:sp modelId="{0B3BFC79-05B8-4FD5-B51E-2CF50EB463FB}">
      <dsp:nvSpPr>
        <dsp:cNvPr id="0" name=""/>
        <dsp:cNvSpPr/>
      </dsp:nvSpPr>
      <dsp:spPr>
        <a:xfrm>
          <a:off x="4990559" y="1359404"/>
          <a:ext cx="1414974" cy="1414974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alpha val="50000"/>
                <a:hueOff val="-12"/>
                <a:satOff val="-374"/>
                <a:lumOff val="1462"/>
                <a:alphaOff val="12000"/>
                <a:shade val="51000"/>
                <a:satMod val="130000"/>
              </a:schemeClr>
            </a:gs>
            <a:gs pos="80000">
              <a:schemeClr val="accent4">
                <a:shade val="80000"/>
                <a:alpha val="50000"/>
                <a:hueOff val="-12"/>
                <a:satOff val="-374"/>
                <a:lumOff val="1462"/>
                <a:alphaOff val="12000"/>
                <a:shade val="93000"/>
                <a:satMod val="130000"/>
              </a:schemeClr>
            </a:gs>
            <a:gs pos="100000">
              <a:schemeClr val="accent4">
                <a:shade val="80000"/>
                <a:alpha val="50000"/>
                <a:hueOff val="-12"/>
                <a:satOff val="-374"/>
                <a:lumOff val="1462"/>
                <a:alphaOff val="12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/>
              </a:solidFill>
            </a:rPr>
            <a:t>Secure Email and Web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5197777" y="1566622"/>
        <a:ext cx="1000538" cy="1000538"/>
      </dsp:txXfrm>
    </dsp:sp>
    <dsp:sp modelId="{8A70B5EE-7731-42E3-BBCB-E16D96164FCB}">
      <dsp:nvSpPr>
        <dsp:cNvPr id="0" name=""/>
        <dsp:cNvSpPr/>
      </dsp:nvSpPr>
      <dsp:spPr>
        <a:xfrm>
          <a:off x="4321779" y="3417694"/>
          <a:ext cx="1414974" cy="1414974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alpha val="50000"/>
                <a:hueOff val="-19"/>
                <a:satOff val="-561"/>
                <a:lumOff val="2194"/>
                <a:alphaOff val="18000"/>
                <a:shade val="51000"/>
                <a:satMod val="130000"/>
              </a:schemeClr>
            </a:gs>
            <a:gs pos="80000">
              <a:schemeClr val="accent4">
                <a:shade val="80000"/>
                <a:alpha val="50000"/>
                <a:hueOff val="-19"/>
                <a:satOff val="-561"/>
                <a:lumOff val="2194"/>
                <a:alphaOff val="18000"/>
                <a:shade val="93000"/>
                <a:satMod val="130000"/>
              </a:schemeClr>
            </a:gs>
            <a:gs pos="100000">
              <a:schemeClr val="accent4">
                <a:shade val="80000"/>
                <a:alpha val="50000"/>
                <a:hueOff val="-19"/>
                <a:satOff val="-561"/>
                <a:lumOff val="2194"/>
                <a:alphaOff val="18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/>
              </a:solidFill>
            </a:rPr>
            <a:t>Secure Mobility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4528997" y="3624912"/>
        <a:ext cx="1000538" cy="1000538"/>
      </dsp:txXfrm>
    </dsp:sp>
    <dsp:sp modelId="{26B154A1-46D8-4190-BE07-F15537BB6F0D}">
      <dsp:nvSpPr>
        <dsp:cNvPr id="0" name=""/>
        <dsp:cNvSpPr/>
      </dsp:nvSpPr>
      <dsp:spPr>
        <a:xfrm>
          <a:off x="2157565" y="3417694"/>
          <a:ext cx="1414974" cy="1414974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alpha val="50000"/>
                <a:hueOff val="-25"/>
                <a:satOff val="-748"/>
                <a:lumOff val="2925"/>
                <a:alphaOff val="24000"/>
                <a:shade val="51000"/>
                <a:satMod val="130000"/>
              </a:schemeClr>
            </a:gs>
            <a:gs pos="80000">
              <a:schemeClr val="accent4">
                <a:shade val="80000"/>
                <a:alpha val="50000"/>
                <a:hueOff val="-25"/>
                <a:satOff val="-748"/>
                <a:lumOff val="2925"/>
                <a:alphaOff val="24000"/>
                <a:shade val="93000"/>
                <a:satMod val="130000"/>
              </a:schemeClr>
            </a:gs>
            <a:gs pos="100000">
              <a:schemeClr val="accent4">
                <a:shade val="80000"/>
                <a:alpha val="50000"/>
                <a:hueOff val="-25"/>
                <a:satOff val="-748"/>
                <a:lumOff val="2925"/>
                <a:alphaOff val="24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/>
              </a:solidFill>
            </a:rPr>
            <a:t>Secure Access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2364783" y="3624912"/>
        <a:ext cx="1000538" cy="1000538"/>
      </dsp:txXfrm>
    </dsp:sp>
    <dsp:sp modelId="{07AF4EB3-1059-41A7-90CD-6EAEB387DF67}">
      <dsp:nvSpPr>
        <dsp:cNvPr id="0" name=""/>
        <dsp:cNvSpPr/>
      </dsp:nvSpPr>
      <dsp:spPr>
        <a:xfrm>
          <a:off x="1488786" y="1359404"/>
          <a:ext cx="1414974" cy="1414974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alpha val="50000"/>
                <a:hueOff val="-31"/>
                <a:satOff val="-935"/>
                <a:lumOff val="3656"/>
                <a:alphaOff val="30000"/>
                <a:shade val="51000"/>
                <a:satMod val="130000"/>
              </a:schemeClr>
            </a:gs>
            <a:gs pos="80000">
              <a:schemeClr val="accent4">
                <a:shade val="80000"/>
                <a:alpha val="50000"/>
                <a:hueOff val="-31"/>
                <a:satOff val="-935"/>
                <a:lumOff val="3656"/>
                <a:alphaOff val="30000"/>
                <a:shade val="93000"/>
                <a:satMod val="130000"/>
              </a:schemeClr>
            </a:gs>
            <a:gs pos="100000">
              <a:schemeClr val="accent4">
                <a:shade val="80000"/>
                <a:alpha val="50000"/>
                <a:hueOff val="-31"/>
                <a:satOff val="-935"/>
                <a:lumOff val="3656"/>
                <a:alphaOff val="3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/>
              </a:solidFill>
            </a:rPr>
            <a:t>Secure Data Center and Virtualization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1696004" y="1566622"/>
        <a:ext cx="1000538" cy="10005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33006-993C-46CE-BE81-A42F2D8A6269}" type="datetimeFigureOut">
              <a:rPr lang="en-US" smtClean="0"/>
              <a:t>05/10/2017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2CD79-D36A-4E01-AE1C-064887FE9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72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1.1.1.1 Networks Are Targets</a:t>
            </a:r>
          </a:p>
          <a:p>
            <a:r>
              <a:rPr lang="en-US" dirty="0" smtClean="0"/>
              <a:t>http://map.ipviking.com/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1.2.1.1 The Hacker</a:t>
            </a:r>
          </a:p>
          <a:p>
            <a:r>
              <a:rPr lang="en-US" dirty="0" smtClean="0"/>
              <a:t>1.2.1.2 The Evolution of Hackers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1.2.1.3 Cyber Criminals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1.2.1.4 Hacktivists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1.2.1.5 State-Sponsored</a:t>
            </a:r>
            <a:r>
              <a:rPr lang="en-US" baseline="0" dirty="0" smtClean="0"/>
              <a:t> Hackers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1.2.2.1 Introduction of Attack Tools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1.2.2.2 Evolution of Security Tools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1.2.2.3 Categories of Attack Tools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1.2.3.1 Various Types of Malware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1.2.3.2</a:t>
            </a:r>
            <a:r>
              <a:rPr lang="en-US" baseline="0" dirty="0" smtClean="0"/>
              <a:t> Viruses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1.2.3.3 Trojan Horses</a:t>
            </a:r>
          </a:p>
          <a:p>
            <a:r>
              <a:rPr lang="en-US" dirty="0" smtClean="0"/>
              <a:t>1.2.3.4 Trojan Horse Classification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1.2.3.5 Worms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1.2.3.6 Worm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1.2.3.7 Other Malware</a:t>
            </a:r>
          </a:p>
          <a:p>
            <a:r>
              <a:rPr lang="en-US" dirty="0" smtClean="0"/>
              <a:t>1.2.3.8</a:t>
            </a:r>
            <a:r>
              <a:rPr lang="en-US" baseline="0" dirty="0" smtClean="0"/>
              <a:t> Activity - Identify the Malware 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1.1.1.2 Drivers for Network Security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1.1.1.1 Networks </a:t>
            </a:r>
            <a:r>
              <a:rPr lang="en-US" smtClean="0"/>
              <a:t>Are Targets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1.2.4.2 Reconnaissance Attacks</a:t>
            </a:r>
          </a:p>
          <a:p>
            <a:r>
              <a:rPr lang="en-US" dirty="0" smtClean="0"/>
              <a:t>1.2.4.3 Sample Reconnaissance Attacks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1.2.4.5 Access Attacks</a:t>
            </a:r>
          </a:p>
          <a:p>
            <a:r>
              <a:rPr lang="en-US" dirty="0" smtClean="0"/>
              <a:t>1.2.4.6 Types of Access Attacks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1.2.4.6 Social Engineering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1.2.4.7 Denial of Service Attacks</a:t>
            </a:r>
          </a:p>
          <a:p>
            <a:r>
              <a:rPr lang="en-US" dirty="0" smtClean="0"/>
              <a:t>1.2.4.8 Types of </a:t>
            </a:r>
            <a:r>
              <a:rPr lang="en-US" dirty="0" err="1" smtClean="0"/>
              <a:t>DoS</a:t>
            </a:r>
            <a:r>
              <a:rPr lang="en-US" dirty="0" smtClean="0"/>
              <a:t> Attacks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1.2.4.9 </a:t>
            </a:r>
            <a:r>
              <a:rPr lang="en-US" dirty="0" err="1" smtClean="0"/>
              <a:t>DDoS</a:t>
            </a:r>
            <a:r>
              <a:rPr lang="en-US" dirty="0" smtClean="0"/>
              <a:t> Attacks</a:t>
            </a:r>
          </a:p>
          <a:p>
            <a:r>
              <a:rPr lang="en-US" dirty="0" smtClean="0"/>
              <a:t>1.2.4.10 </a:t>
            </a:r>
            <a:r>
              <a:rPr lang="en-US" dirty="0" err="1" smtClean="0"/>
              <a:t>DDoS</a:t>
            </a:r>
            <a:r>
              <a:rPr lang="en-US" dirty="0" smtClean="0"/>
              <a:t> Attacks (cont.) - Video </a:t>
            </a:r>
            <a:r>
              <a:rPr lang="en-CA" dirty="0" smtClean="0"/>
              <a:t>https://www.youtube.com/watch?v=NogCN78XN2w</a:t>
            </a:r>
          </a:p>
          <a:p>
            <a:r>
              <a:rPr lang="en-US" dirty="0" smtClean="0"/>
              <a:t>1.2.4.11 Activity - Identify the Types of Attack</a:t>
            </a:r>
          </a:p>
          <a:p>
            <a:r>
              <a:rPr lang="en-US" dirty="0" smtClean="0"/>
              <a:t>1.2.4.12 Lab - Social Engineering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1.3.1.1 Network Security Professionals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1.3.1.2 Network Security Organizations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1.3.1.3 Confidentiality,</a:t>
            </a:r>
            <a:r>
              <a:rPr lang="en-US" baseline="0" dirty="0" smtClean="0"/>
              <a:t> Integrity, Availability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1.3.2.1 Network Security Domains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1.1.1.3 Vectors of Network Attacks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1.3.2.2 Security Policy</a:t>
            </a:r>
          </a:p>
          <a:p>
            <a:r>
              <a:rPr lang="en-US" dirty="0" smtClean="0"/>
              <a:t>1.3.2.3 Network Security Policy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1.3.2.4 Network Security Policy 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1.3.3.1 The Security Artichoke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1.3.3.2 Evolution of Network Security Tools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1.3.3.3 </a:t>
            </a:r>
            <a:r>
              <a:rPr lang="en-US" dirty="0" err="1" smtClean="0"/>
              <a:t>SecureX</a:t>
            </a:r>
            <a:r>
              <a:rPr lang="en-US" dirty="0" smtClean="0"/>
              <a:t> Products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1.3.3.4 </a:t>
            </a:r>
            <a:r>
              <a:rPr lang="en-US" dirty="0" err="1" smtClean="0"/>
              <a:t>SecureX</a:t>
            </a:r>
            <a:r>
              <a:rPr lang="en-US" dirty="0" smtClean="0"/>
              <a:t> Security Technology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1.3.3.5 Centralized Context-Aware Network Scanning Element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1.3.3.6 Cisco Security Intelligence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1.3.3.6 Cisco Security Intelligence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1.3.4.1 Defending the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1.1.1.4 Data Loss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1.3.4.2 Mitigating Malware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1.3.4.3 Mitigating Worms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1.3.4.4 Mitigating Reconnaissance Attacks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1.3.4.5 Mitigating Access Attacks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1.3.4.6 Mitigating </a:t>
            </a:r>
            <a:r>
              <a:rPr lang="en-US" dirty="0" err="1" smtClean="0"/>
              <a:t>DoS</a:t>
            </a:r>
            <a:r>
              <a:rPr lang="en-US" dirty="0" smtClean="0"/>
              <a:t> Attacks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1.3.5.1 NFP Framework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1.3.5.2 Securing the</a:t>
            </a:r>
            <a:r>
              <a:rPr lang="en-US" baseline="0" dirty="0" smtClean="0"/>
              <a:t> Control Plane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1.3.5.3 Securing the Management Plane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1.3.5.4 Securing the Data Plane</a:t>
            </a:r>
          </a:p>
          <a:p>
            <a:r>
              <a:rPr lang="en-US" dirty="0" smtClean="0"/>
              <a:t>1.3.5.5 Activity - Identify Characteristics</a:t>
            </a:r>
            <a:r>
              <a:rPr lang="en-US" baseline="0" dirty="0" smtClean="0"/>
              <a:t> of the NFP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1.4.1.1 Lab - Researching Network Attacks and Security Audit Tools</a:t>
            </a:r>
          </a:p>
          <a:p>
            <a:r>
              <a:rPr lang="en-US" dirty="0" smtClean="0"/>
              <a:t>1.4.1.2 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18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1.1.2.1 Campus Area</a:t>
            </a:r>
            <a:r>
              <a:rPr lang="en-US" baseline="0" dirty="0" smtClean="0"/>
              <a:t>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smtClean="0"/>
              <a:t>https://www.netacad.com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1.1.2.2 Small Office and Home</a:t>
            </a:r>
            <a:r>
              <a:rPr lang="en-US" baseline="0" dirty="0" smtClean="0"/>
              <a:t> Office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1.1.2.3 Wide Area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1.1.2.4 Data Center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1.1.2.5 Cloud and Virtual Networks</a:t>
            </a:r>
          </a:p>
          <a:p>
            <a:r>
              <a:rPr lang="en-US" dirty="0" smtClean="0"/>
              <a:t>1.1.2.6 The Evolving Network Border</a:t>
            </a:r>
          </a:p>
          <a:p>
            <a:r>
              <a:rPr lang="en-US" dirty="0" smtClean="0"/>
              <a:t>1.1.2.7 Activity - Network Topology Protection 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6"/>
            <a:ext cx="3657600" cy="384721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Speaker Name</a:t>
            </a: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algn="l" defTabSz="914400" rtl="0" eaLnBrk="1" latinLnBrk="0" hangingPunct="1">
              <a:lnSpc>
                <a:spcPts val="6200"/>
              </a:lnSpc>
              <a:spcBef>
                <a:spcPct val="0"/>
              </a:spcBef>
              <a:buNone/>
              <a:defRPr lang="en-US" sz="5400" b="0" kern="1200" dirty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pic>
        <p:nvPicPr>
          <p:cNvPr id="44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2068" y="330200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862154"/>
            <a:ext cx="3657600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2" y="5231003"/>
            <a:ext cx="3657600" cy="297004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339745"/>
            <a:ext cx="4103687" cy="4965700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4984231" y="1416140"/>
            <a:ext cx="3759720" cy="4599033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20000"/>
                  <a:lumOff val="80000"/>
                </a:schemeClr>
              </a:gs>
              <a:gs pos="47000">
                <a:schemeClr val="bg1"/>
              </a:gs>
              <a:gs pos="100000">
                <a:srgbClr val="EDDFF5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221224" y="1747683"/>
            <a:ext cx="3236976" cy="1900292"/>
          </a:xfrm>
        </p:spPr>
        <p:txBody>
          <a:bodyPr/>
          <a:lstStyle>
            <a:lvl1pPr marL="114300" indent="-114300">
              <a:buFontTx/>
              <a:buNone/>
              <a:defRPr sz="2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5310124" y="4876800"/>
            <a:ext cx="3044497" cy="326243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4990141" y="1335313"/>
            <a:ext cx="1" cy="4760687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3259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301752"/>
            <a:ext cx="4123944" cy="838200"/>
          </a:xfrm>
        </p:spPr>
        <p:txBody>
          <a:bodyPr vert="horz" lIns="82296" tIns="45720" rIns="82296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600200"/>
            <a:ext cx="4142232" cy="452628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406400" indent="0">
              <a:buClr>
                <a:schemeClr val="accent5"/>
              </a:buClr>
              <a:buFontTx/>
              <a:buNone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600200"/>
            <a:ext cx="4005072" cy="452628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406400" indent="0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None/>
              <a:defRPr>
                <a:solidFill>
                  <a:schemeClr val="tx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818887" y="301752"/>
            <a:ext cx="3951308" cy="8382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Two Column</a:t>
            </a:r>
            <a:b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</a:b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Title Right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16000">
                    <a:schemeClr val="tx2"/>
                  </a:gs>
                  <a:gs pos="100000">
                    <a:srgbClr val="28A7DF"/>
                  </a:gs>
                </a:gsLst>
                <a:lin ang="1800000" scaled="0"/>
                <a:tileRect/>
              </a:gradFill>
              <a:effectLst/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486587" y="777667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5" y="1866900"/>
            <a:ext cx="2622550" cy="4391025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74" y="1866900"/>
            <a:ext cx="2593975" cy="4362450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275388" y="1866900"/>
            <a:ext cx="2633662" cy="4333875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 noChangeAspect="1"/>
          </p:cNvSpPr>
          <p:nvPr>
            <p:ph type="body" sz="quarter" idx="17"/>
          </p:nvPr>
        </p:nvSpPr>
        <p:spPr>
          <a:xfrm>
            <a:off x="219456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3255264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20"/>
          <p:cNvSpPr>
            <a:spLocks noGrp="1" noChangeAspect="1"/>
          </p:cNvSpPr>
          <p:nvPr>
            <p:ph type="body" sz="quarter" idx="19"/>
          </p:nvPr>
        </p:nvSpPr>
        <p:spPr>
          <a:xfrm>
            <a:off x="6247902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082817" y="869003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6083084" y="869003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439710"/>
            <a:ext cx="8567244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4" y="1476375"/>
            <a:ext cx="8439461" cy="430530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6" y="6062114"/>
            <a:ext cx="7461250" cy="276999"/>
          </a:xfrm>
        </p:spPr>
        <p:txBody>
          <a:bodyPr wrap="square" anchor="b" anchorCtr="0">
            <a:spAutoFit/>
          </a:bodyPr>
          <a:lstStyle>
            <a:lvl1pPr algn="l" defTabSz="804863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rgbClr val="435153"/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5430244"/>
            <a:ext cx="8558698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600200"/>
            <a:ext cx="4005072" cy="374904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>
                    <a:lumMod val="75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947672"/>
            <a:ext cx="3429000" cy="2990088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5430244"/>
            <a:ext cx="8558698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6" y="5852160"/>
            <a:ext cx="8112126" cy="384175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56" y="649224"/>
            <a:ext cx="8112125" cy="4480560"/>
          </a:xfrm>
        </p:spPr>
        <p:txBody>
          <a:bodyPr/>
          <a:lstStyle>
            <a:lvl1pPr marL="236538" indent="-236538" algn="l" defTabSz="914400" rtl="0" eaLnBrk="1" latinLnBrk="0" hangingPunct="1">
              <a:lnSpc>
                <a:spcPts val="5200"/>
              </a:lnSpc>
              <a:spcBef>
                <a:spcPct val="20000"/>
              </a:spcBef>
              <a:buClr>
                <a:schemeClr val="tx1"/>
              </a:buClr>
              <a:buFont typeface="Arial" pitchFamily="34" charset="0"/>
              <a:buNone/>
              <a:defRPr kumimoji="0" lang="en-US" sz="54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“Format large quotes using this slide layout. Be sure to cite your source below.”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744" y="484632"/>
            <a:ext cx="8755128" cy="4372131"/>
          </a:xfrm>
        </p:spPr>
        <p:txBody>
          <a:bodyPr anchor="b" anchorCtr="0"/>
          <a:lstStyle>
            <a:lvl1pPr marL="228600" indent="-228600">
              <a:buFont typeface="Arial" pitchFamily="34" charset="0"/>
              <a:buChar char="“"/>
              <a:defRPr sz="60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Format large quotes using this slide layout. Be sure to cite your source below.”</a:t>
            </a:r>
            <a:endParaRPr 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0248" y="5358903"/>
            <a:ext cx="8574685" cy="61436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918741"/>
            <a:ext cx="4117446" cy="3020518"/>
          </a:xfrm>
        </p:spPr>
        <p:txBody>
          <a:bodyPr vert="horz" lIns="82296" tIns="45720" rIns="82296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kumimoji="0" lang="en-US" sz="54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19" y="777667"/>
            <a:ext cx="3895344" cy="5287676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buClr>
                <a:srgbClr val="435153"/>
              </a:buClr>
              <a:buFont typeface="Arial" pitchFamily="34" charset="0"/>
              <a:buNone/>
            </a:pPr>
            <a:r>
              <a:rPr lang="en-US" dirty="0" smtClean="0"/>
              <a:t>Tell your story here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486587" y="777667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2" y="4464066"/>
            <a:ext cx="3657600" cy="384721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Speaker Name</a:t>
            </a: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algn="l" defTabSz="914400" rtl="0" eaLnBrk="1" latinLnBrk="0" hangingPunct="1">
              <a:lnSpc>
                <a:spcPts val="6200"/>
              </a:lnSpc>
              <a:spcBef>
                <a:spcPct val="0"/>
              </a:spcBef>
              <a:buNone/>
              <a:defRPr lang="en-US" sz="5400" b="0" kern="1200" dirty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pic>
        <p:nvPicPr>
          <p:cNvPr id="44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2068" y="330200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862154"/>
            <a:ext cx="3657600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2" y="5231003"/>
            <a:ext cx="3657600" cy="297004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47723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279392"/>
            <a:ext cx="4684867" cy="384175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ct val="2000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493B93"/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3" y="3282696"/>
            <a:ext cx="4712557" cy="1022350"/>
          </a:xfrm>
        </p:spPr>
        <p:txBody>
          <a:bodyPr vert="horz" lIns="82296" tIns="45720" rIns="82296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75" y="1917700"/>
            <a:ext cx="2676525" cy="2889250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891875" y="795528"/>
            <a:ext cx="5349240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891874" y="4794352"/>
            <a:ext cx="5347552" cy="996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795528"/>
            <a:ext cx="5329238" cy="400507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873438"/>
            <a:ext cx="5074070" cy="8382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338328" y="310896"/>
            <a:ext cx="3273552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8" y="310896"/>
            <a:ext cx="3273552" cy="2459736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3429000"/>
            <a:ext cx="7009298" cy="1421928"/>
          </a:xfrm>
        </p:spPr>
        <p:txBody>
          <a:bodyPr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4992624" y="859536"/>
            <a:ext cx="3630168" cy="5029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859536"/>
            <a:ext cx="3630168" cy="5029200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728972"/>
            <a:ext cx="4349918" cy="1089529"/>
          </a:xfrm>
        </p:spPr>
        <p:txBody>
          <a:bodyPr anchor="t">
            <a:sp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3668713" y="311149"/>
            <a:ext cx="3268136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89" y="311149"/>
            <a:ext cx="3267861" cy="266065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3" y="311149"/>
            <a:ext cx="3258612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4" y="311149"/>
            <a:ext cx="3272751" cy="266065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011988" y="311149"/>
            <a:ext cx="1806574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1988" y="311149"/>
            <a:ext cx="1806573" cy="1308101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63" y="3028951"/>
            <a:ext cx="2501965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3028951"/>
            <a:ext cx="2516104" cy="3458934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3028951"/>
            <a:ext cx="4025374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3028951"/>
            <a:ext cx="4028516" cy="3458934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011988" y="1683657"/>
            <a:ext cx="1806574" cy="344215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88" y="1676400"/>
            <a:ext cx="1806573" cy="3449410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011988" y="5182960"/>
            <a:ext cx="1806574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1988" y="5182960"/>
            <a:ext cx="1806573" cy="1304925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8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310896"/>
            <a:ext cx="8476488" cy="607539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75" y="339924"/>
            <a:ext cx="8474869" cy="6054185"/>
          </a:xfrm>
          <a:ln>
            <a:solidFill>
              <a:srgbClr val="FFFFFF"/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sp>
        <p:nvSpPr>
          <p:cNvPr id="11" name="Rectangle 5"/>
          <p:cNvSpPr>
            <a:spLocks noChangeArrowheads="1"/>
          </p:cNvSpPr>
          <p:nvPr userDrawn="1"/>
        </p:nvSpPr>
        <p:spPr bwMode="ltGray">
          <a:xfrm>
            <a:off x="7983399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r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80808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91440" y="-91440"/>
            <a:ext cx="9326880" cy="704088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2642616" y="777240"/>
            <a:ext cx="5897880" cy="4425696"/>
          </a:xfrm>
          <a:solidFill>
            <a:srgbClr val="000000"/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  <p:pic>
        <p:nvPicPr>
          <p:cNvPr id="23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148" y="6042098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36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6"/>
            <a:ext cx="8110728" cy="384175"/>
          </a:xfr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</a:t>
            </a:r>
            <a:br>
              <a:rPr lang="en-US" dirty="0" smtClean="0"/>
            </a:br>
            <a:r>
              <a:rPr lang="en-US" dirty="0" smtClean="0"/>
              <a:t>Title Goes Here</a:t>
            </a:r>
            <a:endParaRPr lang="en-US" dirty="0"/>
          </a:p>
        </p:txBody>
      </p:sp>
      <p:pic>
        <p:nvPicPr>
          <p:cNvPr id="51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3053" y="325971"/>
            <a:ext cx="2920207" cy="485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2" y="4862154"/>
            <a:ext cx="8110728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rgbClr val="493B93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1" y="5231003"/>
            <a:ext cx="8110728" cy="297004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400">
                <a:solidFill>
                  <a:srgbClr val="493B93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ltGray">
          <a:xfrm>
            <a:off x="7983399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r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80808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4373702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4615130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420022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3" name="Freeform 22"/>
          <p:cNvSpPr>
            <a:spLocks noEditPoints="1"/>
          </p:cNvSpPr>
          <p:nvPr userDrawn="1"/>
        </p:nvSpPr>
        <p:spPr bwMode="black">
          <a:xfrm>
            <a:off x="4778491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4468634" y="5840202"/>
            <a:ext cx="107462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4117817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4227206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4334669" y="5525687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4444058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4551038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4660428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4769818" y="5525687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4877279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blue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1" y="3060488"/>
            <a:ext cx="243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+mj-lt"/>
              </a:rPr>
              <a:t>Thank you.</a:t>
            </a:r>
            <a:endParaRPr lang="en-US" sz="36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9746" y="3078070"/>
            <a:ext cx="3669899" cy="610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4373702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615130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420022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" name="Freeform 6"/>
          <p:cNvSpPr>
            <a:spLocks noEditPoints="1"/>
          </p:cNvSpPr>
          <p:nvPr userDrawn="1"/>
        </p:nvSpPr>
        <p:spPr bwMode="black">
          <a:xfrm>
            <a:off x="4778491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468634" y="5840202"/>
            <a:ext cx="107462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117817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227206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334669" y="5525687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444058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551038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660428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769818" y="5525687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4877279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1" y="3060488"/>
            <a:ext cx="243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+mj-lt"/>
              </a:rPr>
              <a:t>Thank you.</a:t>
            </a:r>
            <a:endParaRPr lang="en-US" sz="36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9746" y="3078070"/>
            <a:ext cx="3669899" cy="610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</a:t>
            </a:r>
            <a:br>
              <a:rPr lang="en-US" dirty="0" smtClean="0"/>
            </a:br>
            <a:r>
              <a:rPr lang="en-US" dirty="0" smtClean="0"/>
              <a:t>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93137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6" y="4712451"/>
            <a:ext cx="8477250" cy="1828800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© 2013 Cisco and/or its affiliates. All rights reserved.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6" y="4696378"/>
            <a:ext cx="8477250" cy="1844873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592251" cy="175257"/>
          </a:xfrm>
          <a:prstGeom prst="rect">
            <a:avLst/>
          </a:prstGeom>
        </p:spPr>
        <p:txBody>
          <a:bodyPr wrap="none" lIns="82124" tIns="41061" rIns="82124" bIns="41061" anchor="b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</p:spPr>
        <p:txBody>
          <a:bodyPr wrap="square" lIns="82124" tIns="41061" rIns="82124" bIns="41061" anchor="b" anchorCtr="0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© 2013 Cisco and/or its affiliates. All rights reserved.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6571527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Segu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© 2013 Cisco and/or its affiliates. All rights reserved.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724397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32215"/>
            <a:ext cx="8588861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1344168"/>
            <a:ext cx="8577072" cy="496519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4809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81" y="1339745"/>
            <a:ext cx="4122425" cy="496570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ts val="1480"/>
              </a:spcBef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spcBef>
                <a:spcPts val="600"/>
              </a:spcBef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pPr lvl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29702" y="1339745"/>
            <a:ext cx="4122425" cy="496570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ts val="1480"/>
              </a:spcBef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spcBef>
                <a:spcPts val="600"/>
              </a:spcBef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pPr lvl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02" y="1339745"/>
            <a:ext cx="8577072" cy="4965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80808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983399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808080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rgbClr val="808080"/>
                </a:solidFill>
                <a:latin typeface="+mj-lt"/>
              </a:rPr>
              <a:t>Public</a:t>
            </a:r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930" r:id="rId2"/>
    <p:sldLayoutId id="2147483929" r:id="rId3"/>
    <p:sldLayoutId id="2147483937" r:id="rId4"/>
    <p:sldLayoutId id="2147483900" r:id="rId5"/>
    <p:sldLayoutId id="2147483931" r:id="rId6"/>
    <p:sldLayoutId id="2147483932" r:id="rId7"/>
    <p:sldLayoutId id="2147483933" r:id="rId8"/>
    <p:sldLayoutId id="2147483902" r:id="rId9"/>
    <p:sldLayoutId id="2147483903" r:id="rId10"/>
    <p:sldLayoutId id="2147483935" r:id="rId11"/>
    <p:sldLayoutId id="2147483905" r:id="rId12"/>
    <p:sldLayoutId id="2147483906" r:id="rId13"/>
    <p:sldLayoutId id="2147483907" r:id="rId14"/>
    <p:sldLayoutId id="2147483908" r:id="rId15"/>
    <p:sldLayoutId id="2147483909" r:id="rId16"/>
    <p:sldLayoutId id="2147483910" r:id="rId17"/>
    <p:sldLayoutId id="2147483913" r:id="rId18"/>
    <p:sldLayoutId id="2147483911" r:id="rId19"/>
    <p:sldLayoutId id="2147483912" r:id="rId20"/>
    <p:sldLayoutId id="2147483914" r:id="rId21"/>
    <p:sldLayoutId id="2147483915" r:id="rId22"/>
    <p:sldLayoutId id="2147483916" r:id="rId23"/>
    <p:sldLayoutId id="2147483917" r:id="rId24"/>
    <p:sldLayoutId id="2147483918" r:id="rId25"/>
    <p:sldLayoutId id="2147483919" r:id="rId26"/>
    <p:sldLayoutId id="2147483921" r:id="rId27"/>
    <p:sldLayoutId id="2147483922" r:id="rId28"/>
    <p:sldLayoutId id="2147483936" r:id="rId29"/>
    <p:sldLayoutId id="2147483923" r:id="rId30"/>
    <p:sldLayoutId id="2147483924" r:id="rId31"/>
    <p:sldLayoutId id="2147483925" r:id="rId32"/>
    <p:sldLayoutId id="2147483926" r:id="rId33"/>
    <p:sldLayoutId id="2147483927" r:id="rId34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kumimoji="0" lang="en-US" sz="3600" b="0" i="0" u="none" strike="noStrike" kern="1200" cap="none" spc="0" normalizeH="0" baseline="0" dirty="0">
          <a:ln>
            <a:noFill/>
          </a:ln>
          <a:gradFill flip="none" rotWithShape="1">
            <a:gsLst>
              <a:gs pos="16000">
                <a:schemeClr val="tx2"/>
              </a:gs>
              <a:gs pos="100000">
                <a:srgbClr val="28A7DF"/>
              </a:gs>
            </a:gsLst>
            <a:lin ang="1800000" scaled="0"/>
            <a:tileRect/>
          </a:gradFill>
          <a:effectLst/>
          <a:uLnTx/>
          <a:uFillTx/>
          <a:latin typeface="+mj-lt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440"/>
        </a:spcBef>
        <a:buClr>
          <a:srgbClr val="493B93"/>
        </a:buClr>
        <a:buSzPct val="90000"/>
        <a:buFont typeface="Arial" pitchFamily="34" charset="0"/>
        <a:buChar char="•"/>
        <a:tabLst/>
        <a:defRPr lang="en-US" sz="2200" kern="1200" dirty="0" smtClean="0">
          <a:solidFill>
            <a:srgbClr val="435153"/>
          </a:solidFill>
          <a:latin typeface="+mj-lt"/>
          <a:ea typeface="+mn-ea"/>
          <a:cs typeface="+mn-cs"/>
        </a:defRPr>
      </a:lvl1pPr>
      <a:lvl2pPr marL="406400" indent="0" algn="l" defTabSz="914400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rgbClr val="435153"/>
          </a:solidFill>
          <a:latin typeface="+mj-lt"/>
          <a:ea typeface="+mn-ea"/>
          <a:cs typeface="+mn-cs"/>
        </a:defRPr>
      </a:lvl2pPr>
      <a:lvl3pPr marL="571500" indent="-1588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rgbClr val="435153"/>
          </a:solidFill>
          <a:latin typeface="+mj-lt"/>
          <a:ea typeface="+mn-ea"/>
          <a:cs typeface="+mn-cs"/>
        </a:defRPr>
      </a:lvl3pPr>
      <a:lvl4pPr marL="688975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rgbClr val="435153"/>
          </a:solidFill>
          <a:latin typeface="+mj-lt"/>
          <a:ea typeface="+mn-ea"/>
          <a:cs typeface="+mn-cs"/>
        </a:defRPr>
      </a:lvl4pPr>
      <a:lvl5pPr marL="801688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rgbClr val="435153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CCNA Security v2.0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393" y="722449"/>
            <a:ext cx="8112125" cy="2907239"/>
          </a:xfrm>
        </p:spPr>
        <p:txBody>
          <a:bodyPr/>
          <a:lstStyle/>
          <a:p>
            <a:r>
              <a:rPr lang="en-US" sz="4000" dirty="0" smtClean="0"/>
              <a:t>Chapter 1:</a:t>
            </a:r>
            <a:br>
              <a:rPr lang="en-US" sz="4000" dirty="0" smtClean="0"/>
            </a:br>
            <a:r>
              <a:rPr lang="en-US" sz="4000" dirty="0" smtClean="0"/>
              <a:t>Modern Network Security Threats</a:t>
            </a:r>
            <a:endParaRPr lang="en-US" sz="4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Campus Area Networks</a:t>
            </a:r>
            <a:endParaRPr lang="en-US" sz="3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478" y="1081286"/>
            <a:ext cx="6837044" cy="506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273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Small Office and Home Office Networks</a:t>
            </a:r>
            <a:endParaRPr lang="en-US" sz="3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764" y="1074267"/>
            <a:ext cx="6818472" cy="502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332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Wide Area Networks</a:t>
            </a:r>
            <a:endParaRPr lang="en-US" sz="32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058" y="1093991"/>
            <a:ext cx="7461885" cy="4992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312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Data Center Networks</a:t>
            </a:r>
            <a:endParaRPr lang="en-US" sz="32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640080" y="1237488"/>
            <a:ext cx="7863840" cy="45765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Outside perimeter security:</a:t>
            </a:r>
          </a:p>
          <a:p>
            <a:r>
              <a:rPr lang="en-US" sz="1800" dirty="0" smtClean="0"/>
              <a:t>On-premise security officers</a:t>
            </a:r>
          </a:p>
          <a:p>
            <a:r>
              <a:rPr lang="en-US" sz="1800" dirty="0" smtClean="0"/>
              <a:t>Fences and gates</a:t>
            </a:r>
          </a:p>
          <a:p>
            <a:r>
              <a:rPr lang="en-US" sz="1800" dirty="0" smtClean="0"/>
              <a:t>Continuous video surveillance</a:t>
            </a:r>
          </a:p>
          <a:p>
            <a:r>
              <a:rPr lang="en-US" sz="1800" dirty="0" smtClean="0"/>
              <a:t>Security breach alarms</a:t>
            </a:r>
          </a:p>
          <a:p>
            <a:pPr marL="0" indent="0">
              <a:buNone/>
            </a:pPr>
            <a:r>
              <a:rPr lang="en-US" sz="2000" dirty="0"/>
              <a:t>Inside perimeter security:</a:t>
            </a:r>
          </a:p>
          <a:p>
            <a:r>
              <a:rPr lang="en-US" sz="1800" dirty="0" smtClean="0"/>
              <a:t>Electronic motion detectors</a:t>
            </a:r>
          </a:p>
          <a:p>
            <a:r>
              <a:rPr lang="en-US" sz="1800" dirty="0" smtClean="0"/>
              <a:t>Security traps</a:t>
            </a:r>
          </a:p>
          <a:p>
            <a:r>
              <a:rPr lang="en-US" sz="1800" dirty="0" smtClean="0"/>
              <a:t>Continuous video surveillance</a:t>
            </a:r>
          </a:p>
          <a:p>
            <a:r>
              <a:rPr lang="en-US" sz="1800" dirty="0" smtClean="0"/>
              <a:t>Biometric access and exit sensors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0055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Cloud and Virtual Networks</a:t>
            </a:r>
            <a:endParaRPr lang="en-US" sz="3200" dirty="0"/>
          </a:p>
        </p:txBody>
      </p:sp>
      <p:sp>
        <p:nvSpPr>
          <p:cNvPr id="5" name="Title 11"/>
          <p:cNvSpPr txBox="1">
            <a:spLocks/>
          </p:cNvSpPr>
          <p:nvPr/>
        </p:nvSpPr>
        <p:spPr>
          <a:xfrm>
            <a:off x="252562" y="2893475"/>
            <a:ext cx="8588861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 smtClean="0"/>
              <a:t>The Evolving Network Border</a:t>
            </a:r>
            <a:endParaRPr lang="en-US" sz="3200" dirty="0"/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4137660" y="1024128"/>
            <a:ext cx="4457700" cy="20238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Components of a secure data center:</a:t>
            </a:r>
          </a:p>
          <a:p>
            <a:r>
              <a:rPr lang="en-US" sz="1800" dirty="0" smtClean="0"/>
              <a:t>Secure segmentation</a:t>
            </a:r>
          </a:p>
          <a:p>
            <a:r>
              <a:rPr lang="en-US" sz="1800" dirty="0" smtClean="0"/>
              <a:t>Threat defense</a:t>
            </a:r>
          </a:p>
          <a:p>
            <a:r>
              <a:rPr lang="en-US" sz="1800" dirty="0" smtClean="0"/>
              <a:t>Visibility</a:t>
            </a:r>
            <a:endParaRPr lang="en-US" sz="1800" dirty="0"/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792480" y="1062228"/>
            <a:ext cx="2705100" cy="20238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VM-specific threats:</a:t>
            </a:r>
          </a:p>
          <a:p>
            <a:r>
              <a:rPr lang="en-US" sz="1800" dirty="0" err="1" smtClean="0"/>
              <a:t>Hyperjacking</a:t>
            </a:r>
            <a:endParaRPr lang="en-US" sz="1800" dirty="0" smtClean="0"/>
          </a:p>
          <a:p>
            <a:r>
              <a:rPr lang="en-US" sz="1800" dirty="0" smtClean="0"/>
              <a:t>Instant On activation</a:t>
            </a:r>
          </a:p>
          <a:p>
            <a:r>
              <a:rPr lang="en-US" sz="1800" dirty="0" smtClean="0"/>
              <a:t>Antivirus storm</a:t>
            </a:r>
            <a:endParaRPr lang="en-US" sz="1800" dirty="0"/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640080" y="3767328"/>
            <a:ext cx="7696200" cy="20238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Critical MDM functions for BYOD network:</a:t>
            </a:r>
          </a:p>
          <a:p>
            <a:r>
              <a:rPr lang="en-US" sz="1800" dirty="0" smtClean="0"/>
              <a:t>Data encryption</a:t>
            </a:r>
          </a:p>
          <a:p>
            <a:r>
              <a:rPr lang="en-US" sz="1800" dirty="0" smtClean="0"/>
              <a:t>PIN enforcement</a:t>
            </a:r>
          </a:p>
          <a:p>
            <a:r>
              <a:rPr lang="en-US" sz="1800" dirty="0" smtClean="0"/>
              <a:t>Data wipe</a:t>
            </a:r>
          </a:p>
          <a:p>
            <a:r>
              <a:rPr lang="en-US" sz="1800" dirty="0" smtClean="0"/>
              <a:t>Data loss prevention</a:t>
            </a:r>
          </a:p>
          <a:p>
            <a:r>
              <a:rPr lang="en-US" sz="1800" dirty="0" smtClean="0"/>
              <a:t>Jailbreak/root detection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7124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21393" y="2057400"/>
            <a:ext cx="8112125" cy="680748"/>
          </a:xfrm>
        </p:spPr>
        <p:txBody>
          <a:bodyPr/>
          <a:lstStyle/>
          <a:p>
            <a:r>
              <a:rPr lang="en-US" sz="4000" dirty="0" smtClean="0"/>
              <a:t>Section 1.2:</a:t>
            </a:r>
            <a:br>
              <a:rPr lang="en-US" sz="4000" dirty="0" smtClean="0"/>
            </a:br>
            <a:r>
              <a:rPr lang="en-US" sz="4000" dirty="0" smtClean="0"/>
              <a:t>Network Threats</a:t>
            </a:r>
            <a:endParaRPr lang="en-US" sz="40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19100" y="2921508"/>
            <a:ext cx="8577072" cy="26186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Upon completion of the section, you should be able to:</a:t>
            </a:r>
          </a:p>
          <a:p>
            <a:r>
              <a:rPr lang="en-US" sz="1800" dirty="0" smtClean="0"/>
              <a:t>Describe the evolution of network security.</a:t>
            </a:r>
          </a:p>
          <a:p>
            <a:r>
              <a:rPr lang="en-US" sz="1800" dirty="0" smtClean="0"/>
              <a:t>Describe the various types of attack tools used by hackers.</a:t>
            </a:r>
          </a:p>
          <a:p>
            <a:r>
              <a:rPr lang="en-US" sz="1800" dirty="0" smtClean="0"/>
              <a:t>Describe malware.</a:t>
            </a:r>
          </a:p>
          <a:p>
            <a:r>
              <a:rPr lang="en-US" sz="1800" dirty="0" smtClean="0"/>
              <a:t>Explain common network attacks.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984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1.2.1:</a:t>
            </a:r>
            <a:br>
              <a:rPr lang="en-US" sz="2800" dirty="0" smtClean="0"/>
            </a:br>
            <a:r>
              <a:rPr lang="en-US" sz="2800" dirty="0" smtClean="0"/>
              <a:t>Who is Hacking Our Networks?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5547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 smtClean="0"/>
              <a:t>The Hacker &amp; The Evolution of Hackers</a:t>
            </a:r>
            <a:endParaRPr lang="en-US" sz="28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8" y="1119188"/>
            <a:ext cx="8086725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6"/>
          <p:cNvSpPr txBox="1">
            <a:spLocks/>
          </p:cNvSpPr>
          <p:nvPr/>
        </p:nvSpPr>
        <p:spPr>
          <a:xfrm>
            <a:off x="5532120" y="1313688"/>
            <a:ext cx="2956560" cy="28087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Modern hacking titles</a:t>
            </a:r>
            <a:r>
              <a:rPr lang="en-US" sz="1800" dirty="0" smtClean="0">
                <a:solidFill>
                  <a:schemeClr val="bg1"/>
                </a:solidFill>
              </a:rPr>
              <a:t>: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Script Kiddies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Vulnerability Brokers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Hacktivists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Cyber Criminals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State-Sponsored Hackers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35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1.2.2:</a:t>
            </a:r>
            <a:br>
              <a:rPr lang="en-US" sz="2800" dirty="0" smtClean="0"/>
            </a:br>
            <a:r>
              <a:rPr lang="en-US" sz="2800" dirty="0" smtClean="0"/>
              <a:t>Hacker Tools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1056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Introduction of Attack Tools</a:t>
            </a:r>
            <a:endParaRPr lang="en-US" sz="32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49" y="1287901"/>
            <a:ext cx="4206614" cy="3566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563" y="2495250"/>
            <a:ext cx="4421667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219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Chapter Outline</a:t>
            </a:r>
            <a:endParaRPr lang="en-US" sz="44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1.0 Introduction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1.1 Securing Networks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1.2 Network Threats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1.3 Mitigating Threats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1.4 Summary</a:t>
            </a:r>
            <a:endParaRPr lang="en-US" dirty="0" smtClean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42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Evolution of Security Tools</a:t>
            </a:r>
            <a:endParaRPr lang="en-US" sz="3200" dirty="0"/>
          </a:p>
        </p:txBody>
      </p:sp>
      <p:sp>
        <p:nvSpPr>
          <p:cNvPr id="3" name="Text Placeholder 6"/>
          <p:cNvSpPr txBox="1">
            <a:spLocks/>
          </p:cNvSpPr>
          <p:nvPr/>
        </p:nvSpPr>
        <p:spPr>
          <a:xfrm>
            <a:off x="640080" y="1237488"/>
            <a:ext cx="3781000" cy="40736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Penetration testing tools:</a:t>
            </a:r>
          </a:p>
          <a:p>
            <a:r>
              <a:rPr lang="en-US" sz="1800" dirty="0" smtClean="0"/>
              <a:t>Password crackers</a:t>
            </a:r>
          </a:p>
          <a:p>
            <a:r>
              <a:rPr lang="en-US" sz="1800" dirty="0" smtClean="0"/>
              <a:t>Wireless hacking</a:t>
            </a:r>
          </a:p>
          <a:p>
            <a:r>
              <a:rPr lang="en-US" sz="1800" dirty="0" smtClean="0"/>
              <a:t>Network scanning and hacking</a:t>
            </a:r>
          </a:p>
          <a:p>
            <a:r>
              <a:rPr lang="en-US" sz="1800" dirty="0" smtClean="0"/>
              <a:t>Packet crafting</a:t>
            </a:r>
          </a:p>
          <a:p>
            <a:r>
              <a:rPr lang="en-US" sz="1800" dirty="0" smtClean="0"/>
              <a:t>Packet sniffers</a:t>
            </a:r>
          </a:p>
          <a:p>
            <a:r>
              <a:rPr lang="en-US" sz="1800" dirty="0" smtClean="0"/>
              <a:t>Rootkit detectors</a:t>
            </a:r>
          </a:p>
          <a:p>
            <a:r>
              <a:rPr lang="en-US" sz="1800" dirty="0" err="1"/>
              <a:t>Fuzzers</a:t>
            </a:r>
            <a:r>
              <a:rPr lang="en-US" sz="1800" dirty="0"/>
              <a:t> to search vulnerabilities</a:t>
            </a:r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4698800" y="1238962"/>
            <a:ext cx="3781000" cy="40736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 smtClean="0"/>
          </a:p>
          <a:p>
            <a:r>
              <a:rPr lang="en-US" sz="1800" dirty="0" smtClean="0"/>
              <a:t>Forensic</a:t>
            </a:r>
            <a:endParaRPr lang="en-US" sz="1800" dirty="0"/>
          </a:p>
          <a:p>
            <a:r>
              <a:rPr lang="en-US" sz="1800" dirty="0"/>
              <a:t>Debuggers</a:t>
            </a:r>
          </a:p>
          <a:p>
            <a:r>
              <a:rPr lang="en-US" sz="1800" dirty="0"/>
              <a:t>Hacking operating systems</a:t>
            </a:r>
          </a:p>
          <a:p>
            <a:r>
              <a:rPr lang="en-US" sz="1800" dirty="0"/>
              <a:t>Encryption</a:t>
            </a:r>
          </a:p>
          <a:p>
            <a:r>
              <a:rPr lang="en-US" sz="1800" dirty="0"/>
              <a:t>Vulnerability exploitation</a:t>
            </a:r>
          </a:p>
          <a:p>
            <a:r>
              <a:rPr lang="en-US" sz="1800" dirty="0"/>
              <a:t>Vulnerability Scanners</a:t>
            </a:r>
          </a:p>
        </p:txBody>
      </p:sp>
    </p:spTree>
    <p:extLst>
      <p:ext uri="{BB962C8B-B14F-4D97-AF65-F5344CB8AC3E}">
        <p14:creationId xmlns:p14="http://schemas.microsoft.com/office/powerpoint/2010/main" val="79628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Categories of Attack Tools</a:t>
            </a:r>
            <a:endParaRPr lang="en-US" sz="3200" dirty="0"/>
          </a:p>
        </p:txBody>
      </p:sp>
      <p:sp>
        <p:nvSpPr>
          <p:cNvPr id="3" name="Text Placeholder 6"/>
          <p:cNvSpPr txBox="1">
            <a:spLocks/>
          </p:cNvSpPr>
          <p:nvPr/>
        </p:nvSpPr>
        <p:spPr>
          <a:xfrm>
            <a:off x="640080" y="1237488"/>
            <a:ext cx="7917180" cy="40736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Network hacking attacks:</a:t>
            </a:r>
          </a:p>
          <a:p>
            <a:r>
              <a:rPr lang="en-US" sz="1800" dirty="0" smtClean="0"/>
              <a:t>Eavesdropping</a:t>
            </a:r>
          </a:p>
          <a:p>
            <a:r>
              <a:rPr lang="en-US" sz="1800" dirty="0" smtClean="0"/>
              <a:t>Data modification</a:t>
            </a:r>
          </a:p>
          <a:p>
            <a:r>
              <a:rPr lang="en-US" sz="1800" dirty="0" smtClean="0"/>
              <a:t>IP address spoofing</a:t>
            </a:r>
          </a:p>
          <a:p>
            <a:r>
              <a:rPr lang="en-US" sz="1800" dirty="0" smtClean="0"/>
              <a:t>Password-based</a:t>
            </a:r>
          </a:p>
          <a:p>
            <a:r>
              <a:rPr lang="en-US" sz="1800" dirty="0" smtClean="0"/>
              <a:t>Denial-of-service</a:t>
            </a:r>
          </a:p>
          <a:p>
            <a:r>
              <a:rPr lang="en-US" sz="1800" dirty="0" smtClean="0"/>
              <a:t>Man-in-the-middle</a:t>
            </a:r>
          </a:p>
          <a:p>
            <a:r>
              <a:rPr lang="en-US" sz="1800" dirty="0" smtClean="0"/>
              <a:t>Compromised-key</a:t>
            </a:r>
          </a:p>
          <a:p>
            <a:r>
              <a:rPr lang="en-US" sz="1800" dirty="0" smtClean="0"/>
              <a:t>Sniffer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8141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1.2.3:</a:t>
            </a:r>
            <a:br>
              <a:rPr lang="en-US" sz="2800" dirty="0" smtClean="0"/>
            </a:br>
            <a:r>
              <a:rPr lang="en-US" sz="2800" dirty="0" smtClean="0"/>
              <a:t>Malware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1089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Various Types of Malware</a:t>
            </a:r>
            <a:endParaRPr lang="en-US" sz="32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" y="1128330"/>
            <a:ext cx="4662487" cy="1431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020" y="2556896"/>
            <a:ext cx="4481512" cy="1850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4404411"/>
            <a:ext cx="4296726" cy="197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974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Viruses</a:t>
            </a:r>
            <a:endParaRPr lang="en-US" sz="32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1128713"/>
            <a:ext cx="6686550" cy="460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453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Trojan Horse Classification</a:t>
            </a:r>
            <a:endParaRPr lang="en-US" sz="32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2181824"/>
            <a:ext cx="5737860" cy="4118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518160" y="1237488"/>
            <a:ext cx="7917180" cy="40736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Classifications:</a:t>
            </a:r>
          </a:p>
          <a:p>
            <a:r>
              <a:rPr lang="en-US" sz="1800" dirty="0"/>
              <a:t>Security software disabler</a:t>
            </a:r>
          </a:p>
          <a:p>
            <a:r>
              <a:rPr lang="en-US" sz="1800" dirty="0" smtClean="0"/>
              <a:t>Remote-access</a:t>
            </a:r>
          </a:p>
          <a:p>
            <a:r>
              <a:rPr lang="en-US" sz="1800" dirty="0" smtClean="0"/>
              <a:t>Data-sending</a:t>
            </a:r>
          </a:p>
          <a:p>
            <a:r>
              <a:rPr lang="en-US" sz="1800" dirty="0" smtClean="0"/>
              <a:t>Destructive</a:t>
            </a:r>
          </a:p>
          <a:p>
            <a:r>
              <a:rPr lang="en-US" sz="1800" dirty="0" smtClean="0"/>
              <a:t>Proxy</a:t>
            </a:r>
          </a:p>
          <a:p>
            <a:r>
              <a:rPr lang="en-US" sz="1800" dirty="0" smtClean="0"/>
              <a:t>FTP</a:t>
            </a:r>
          </a:p>
          <a:p>
            <a:r>
              <a:rPr lang="en-US" sz="1800" dirty="0" err="1" smtClean="0"/>
              <a:t>DoS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83155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Worms</a:t>
            </a:r>
            <a:endParaRPr lang="en-US" sz="32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" y="1431039"/>
            <a:ext cx="4175760" cy="21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4457700" y="1847088"/>
            <a:ext cx="3943350" cy="5227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/>
              <a:t>Initial Code Red Worm Infection</a:t>
            </a:r>
            <a:endParaRPr lang="en-US" sz="1800" dirty="0" smtClean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76" y="4082799"/>
            <a:ext cx="4219584" cy="21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6"/>
          <p:cNvSpPr txBox="1">
            <a:spLocks/>
          </p:cNvSpPr>
          <p:nvPr/>
        </p:nvSpPr>
        <p:spPr>
          <a:xfrm>
            <a:off x="4556760" y="4536948"/>
            <a:ext cx="4640580" cy="5227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Code Red Worm Infection 19 Hours Later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07379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Worm Components</a:t>
            </a:r>
            <a:endParaRPr lang="en-US" sz="3200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998461984"/>
              </p:ext>
            </p:extLst>
          </p:nvPr>
        </p:nvGraphicFramePr>
        <p:xfrm>
          <a:off x="1771650" y="1303020"/>
          <a:ext cx="6743700" cy="4378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 Placeholder 6"/>
          <p:cNvSpPr txBox="1">
            <a:spLocks/>
          </p:cNvSpPr>
          <p:nvPr/>
        </p:nvSpPr>
        <p:spPr>
          <a:xfrm>
            <a:off x="518160" y="1321308"/>
            <a:ext cx="2948940" cy="18105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Components:</a:t>
            </a:r>
          </a:p>
          <a:p>
            <a:r>
              <a:rPr lang="en-US" sz="1800" dirty="0" smtClean="0"/>
              <a:t>Enabling vulnerability</a:t>
            </a:r>
          </a:p>
          <a:p>
            <a:r>
              <a:rPr lang="en-US" sz="1800" dirty="0" smtClean="0"/>
              <a:t>Propagation mechanism</a:t>
            </a:r>
          </a:p>
          <a:p>
            <a:r>
              <a:rPr lang="en-US" sz="1800" dirty="0" smtClean="0"/>
              <a:t>Payload</a:t>
            </a:r>
          </a:p>
        </p:txBody>
      </p:sp>
    </p:spTree>
    <p:extLst>
      <p:ext uri="{BB962C8B-B14F-4D97-AF65-F5344CB8AC3E}">
        <p14:creationId xmlns:p14="http://schemas.microsoft.com/office/powerpoint/2010/main" val="285011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Other Malware</a:t>
            </a:r>
            <a:endParaRPr lang="en-US" sz="32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1191578"/>
            <a:ext cx="6610350" cy="488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1684020" y="4559808"/>
            <a:ext cx="2110740" cy="12999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Ransomware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Spyware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Adware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6019800" y="4539996"/>
            <a:ext cx="1710690" cy="13914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Scareware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Phishing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Rootkits</a:t>
            </a:r>
          </a:p>
        </p:txBody>
      </p:sp>
    </p:spTree>
    <p:extLst>
      <p:ext uri="{BB962C8B-B14F-4D97-AF65-F5344CB8AC3E}">
        <p14:creationId xmlns:p14="http://schemas.microsoft.com/office/powerpoint/2010/main" val="380886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1.2.4:</a:t>
            </a:r>
            <a:br>
              <a:rPr lang="en-US" sz="2800" dirty="0" smtClean="0"/>
            </a:br>
            <a:r>
              <a:rPr lang="en-US" sz="2800" dirty="0" smtClean="0"/>
              <a:t>Common Network Attacks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2480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21393" y="2174124"/>
            <a:ext cx="8112125" cy="696192"/>
          </a:xfrm>
        </p:spPr>
        <p:txBody>
          <a:bodyPr/>
          <a:lstStyle/>
          <a:p>
            <a:r>
              <a:rPr lang="en-US" sz="4000" dirty="0" smtClean="0"/>
              <a:t>Section 1.1:</a:t>
            </a:r>
            <a:br>
              <a:rPr lang="en-US" sz="4000" dirty="0" smtClean="0"/>
            </a:br>
            <a:r>
              <a:rPr lang="en-US" sz="4000" dirty="0" smtClean="0"/>
              <a:t>Securing Networks</a:t>
            </a:r>
            <a:endParaRPr lang="en-US" sz="40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19100" y="3119628"/>
            <a:ext cx="8577072" cy="20238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Upon completion of this section, you should be able to:</a:t>
            </a:r>
          </a:p>
          <a:p>
            <a:r>
              <a:rPr lang="en-US" sz="1800" dirty="0" smtClean="0"/>
              <a:t>Describe the current network security landscape.</a:t>
            </a:r>
          </a:p>
          <a:p>
            <a:r>
              <a:rPr lang="en-US" sz="1800" dirty="0" smtClean="0"/>
              <a:t>Explain how all types of networks need to be protected.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7607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Types of Network Attacks</a:t>
            </a:r>
            <a:endParaRPr lang="en-US" sz="3200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437770457"/>
              </p:ext>
            </p:extLst>
          </p:nvPr>
        </p:nvGraphicFramePr>
        <p:xfrm>
          <a:off x="1524000" y="1397000"/>
          <a:ext cx="6096000" cy="4721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2797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Reconnaissance Attacks</a:t>
            </a:r>
            <a:endParaRPr lang="en-US" sz="32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294" y="2423159"/>
            <a:ext cx="5922323" cy="3913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220980" y="1260348"/>
            <a:ext cx="4465320" cy="31135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smtClean="0">
                <a:solidFill>
                  <a:schemeClr val="bg2"/>
                </a:solidFill>
              </a:rPr>
              <a:t>Initial query of a target</a:t>
            </a:r>
          </a:p>
          <a:p>
            <a:r>
              <a:rPr lang="en-US" sz="1800" smtClean="0">
                <a:solidFill>
                  <a:schemeClr val="bg2"/>
                </a:solidFill>
              </a:rPr>
              <a:t>Ping sweep of the target network</a:t>
            </a:r>
          </a:p>
          <a:p>
            <a:r>
              <a:rPr lang="en-US" sz="1800" smtClean="0">
                <a:solidFill>
                  <a:schemeClr val="bg2"/>
                </a:solidFill>
              </a:rPr>
              <a:t>Port scan of active IP addresses</a:t>
            </a:r>
          </a:p>
          <a:p>
            <a:r>
              <a:rPr lang="en-US" sz="1800" smtClean="0">
                <a:solidFill>
                  <a:schemeClr val="bg2"/>
                </a:solidFill>
              </a:rPr>
              <a:t>Vulnerability scanners</a:t>
            </a:r>
          </a:p>
          <a:p>
            <a:r>
              <a:rPr lang="en-US" sz="1800" smtClean="0">
                <a:solidFill>
                  <a:schemeClr val="bg2"/>
                </a:solidFill>
              </a:rPr>
              <a:t>Exploitation tools</a:t>
            </a:r>
            <a:endParaRPr lang="en-US" sz="1800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1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Access Attacks</a:t>
            </a:r>
            <a:endParaRPr lang="en-US" sz="3200" dirty="0"/>
          </a:p>
        </p:txBody>
      </p:sp>
      <p:sp>
        <p:nvSpPr>
          <p:cNvPr id="3" name="Text Placeholder 6"/>
          <p:cNvSpPr txBox="1">
            <a:spLocks/>
          </p:cNvSpPr>
          <p:nvPr/>
        </p:nvSpPr>
        <p:spPr>
          <a:xfrm>
            <a:off x="640080" y="1237488"/>
            <a:ext cx="7917180" cy="49956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A few reasons why hackers use access attacks:</a:t>
            </a:r>
          </a:p>
          <a:p>
            <a:r>
              <a:rPr lang="en-US" sz="1800" dirty="0" smtClean="0"/>
              <a:t>To retrieve data</a:t>
            </a:r>
          </a:p>
          <a:p>
            <a:r>
              <a:rPr lang="en-US" sz="1800" dirty="0" smtClean="0"/>
              <a:t>To gain access</a:t>
            </a:r>
          </a:p>
          <a:p>
            <a:r>
              <a:rPr lang="en-US" sz="1800" dirty="0" smtClean="0"/>
              <a:t>To escalate access privileges</a:t>
            </a:r>
          </a:p>
          <a:p>
            <a:pPr marL="0" indent="0">
              <a:buNone/>
            </a:pPr>
            <a:r>
              <a:rPr lang="en-US" sz="2000" dirty="0" smtClean="0"/>
              <a:t>A few types of access attacks include:</a:t>
            </a:r>
          </a:p>
          <a:p>
            <a:r>
              <a:rPr lang="en-US" sz="1800" dirty="0" smtClean="0"/>
              <a:t>Password</a:t>
            </a:r>
          </a:p>
          <a:p>
            <a:r>
              <a:rPr lang="en-US" sz="1800" dirty="0" smtClean="0"/>
              <a:t>Trust exploitation</a:t>
            </a:r>
          </a:p>
          <a:p>
            <a:r>
              <a:rPr lang="en-US" sz="1800" dirty="0" smtClean="0"/>
              <a:t>Port redirection</a:t>
            </a:r>
          </a:p>
          <a:p>
            <a:r>
              <a:rPr lang="en-US" sz="1800" dirty="0" smtClean="0"/>
              <a:t>Man-in-the-middle</a:t>
            </a:r>
          </a:p>
          <a:p>
            <a:r>
              <a:rPr lang="en-US" sz="1800" dirty="0" smtClean="0"/>
              <a:t>Buffer overflow</a:t>
            </a:r>
          </a:p>
          <a:p>
            <a:r>
              <a:rPr lang="en-US" sz="1800" dirty="0" smtClean="0"/>
              <a:t>IP, MAC, DHCP spoofing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5399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Social Engineering Attacks</a:t>
            </a:r>
            <a:endParaRPr lang="en-US" sz="32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00" y="1360733"/>
            <a:ext cx="5291120" cy="3843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6"/>
          <p:cNvSpPr txBox="1">
            <a:spLocks/>
          </p:cNvSpPr>
          <p:nvPr/>
        </p:nvSpPr>
        <p:spPr>
          <a:xfrm>
            <a:off x="345272" y="1366884"/>
            <a:ext cx="3338966" cy="31135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chemeClr val="bg2"/>
                </a:solidFill>
              </a:rPr>
              <a:t>Pretexting</a:t>
            </a:r>
          </a:p>
          <a:p>
            <a:r>
              <a:rPr lang="en-US" sz="1800" dirty="0" smtClean="0">
                <a:solidFill>
                  <a:schemeClr val="bg2"/>
                </a:solidFill>
              </a:rPr>
              <a:t>Phishing</a:t>
            </a:r>
          </a:p>
          <a:p>
            <a:r>
              <a:rPr lang="en-US" sz="1800" dirty="0" err="1" smtClean="0">
                <a:solidFill>
                  <a:schemeClr val="bg2"/>
                </a:solidFill>
              </a:rPr>
              <a:t>Spearphishing</a:t>
            </a:r>
            <a:endParaRPr lang="en-US" sz="1800" dirty="0" smtClean="0">
              <a:solidFill>
                <a:schemeClr val="bg2"/>
              </a:solidFill>
            </a:endParaRPr>
          </a:p>
          <a:p>
            <a:r>
              <a:rPr lang="en-US" sz="1800" dirty="0" smtClean="0">
                <a:solidFill>
                  <a:schemeClr val="bg2"/>
                </a:solidFill>
              </a:rPr>
              <a:t>Spam</a:t>
            </a:r>
          </a:p>
          <a:p>
            <a:r>
              <a:rPr lang="en-US" sz="1800" dirty="0" smtClean="0">
                <a:solidFill>
                  <a:schemeClr val="bg2"/>
                </a:solidFill>
              </a:rPr>
              <a:t>Tailgating</a:t>
            </a:r>
          </a:p>
          <a:p>
            <a:r>
              <a:rPr lang="en-US" sz="1800" dirty="0" smtClean="0">
                <a:solidFill>
                  <a:schemeClr val="bg2"/>
                </a:solidFill>
              </a:rPr>
              <a:t>Something for Something</a:t>
            </a:r>
          </a:p>
          <a:p>
            <a:r>
              <a:rPr lang="en-US" sz="1800" dirty="0" smtClean="0">
                <a:solidFill>
                  <a:schemeClr val="bg2"/>
                </a:solidFill>
              </a:rPr>
              <a:t>Baiting</a:t>
            </a:r>
          </a:p>
        </p:txBody>
      </p:sp>
    </p:spTree>
    <p:extLst>
      <p:ext uri="{BB962C8B-B14F-4D97-AF65-F5344CB8AC3E}">
        <p14:creationId xmlns:p14="http://schemas.microsoft.com/office/powerpoint/2010/main" val="374121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Denial of Service Attacks</a:t>
            </a:r>
            <a:endParaRPr lang="en-US" sz="32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" y="1340240"/>
            <a:ext cx="8404860" cy="4646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21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err="1" smtClean="0"/>
              <a:t>DDoS</a:t>
            </a:r>
            <a:r>
              <a:rPr lang="en-US" sz="3200" dirty="0" smtClean="0"/>
              <a:t> Attacks</a:t>
            </a:r>
            <a:endParaRPr lang="en-US" sz="3200" dirty="0"/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640080" y="1237488"/>
            <a:ext cx="7917180" cy="49956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Hacker builds a network of infected machines</a:t>
            </a:r>
          </a:p>
          <a:p>
            <a:pPr marL="635000" lvl="1" indent="-457200">
              <a:buFont typeface="Arial" panose="020B0604020202020204" pitchFamily="34" charset="0"/>
              <a:buChar char="•"/>
            </a:pPr>
            <a:r>
              <a:rPr lang="en-US" sz="1600" dirty="0" smtClean="0"/>
              <a:t>A network of infected hosts is called a botnet.</a:t>
            </a:r>
          </a:p>
          <a:p>
            <a:pPr marL="635000" lvl="1" indent="-457200">
              <a:buFont typeface="Arial" panose="020B0604020202020204" pitchFamily="34" charset="0"/>
              <a:buChar char="•"/>
            </a:pPr>
            <a:r>
              <a:rPr lang="en-US" sz="1600" dirty="0" smtClean="0"/>
              <a:t>The compromised computers are called zombies.</a:t>
            </a:r>
          </a:p>
          <a:p>
            <a:pPr marL="635000" lvl="1" indent="-457200">
              <a:buFont typeface="Arial" panose="020B0604020202020204" pitchFamily="34" charset="0"/>
              <a:buChar char="•"/>
            </a:pPr>
            <a:r>
              <a:rPr lang="en-US" sz="1600" dirty="0" smtClean="0"/>
              <a:t>Zombies are controlled by handler systems.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Zombie computers continue to scan and infect more targets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Hacker instructs handler system to make the botnet of zombies carry out the </a:t>
            </a:r>
            <a:r>
              <a:rPr lang="en-US" sz="2000" dirty="0" err="1" smtClean="0"/>
              <a:t>DDoS</a:t>
            </a:r>
            <a:r>
              <a:rPr lang="en-US" sz="2000" dirty="0" smtClean="0"/>
              <a:t> attack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524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21393" y="2019300"/>
            <a:ext cx="8112125" cy="665508"/>
          </a:xfrm>
        </p:spPr>
        <p:txBody>
          <a:bodyPr/>
          <a:lstStyle/>
          <a:p>
            <a:r>
              <a:rPr lang="en-US" sz="4000" smtClean="0"/>
              <a:t>Section 1.3 </a:t>
            </a:r>
            <a:r>
              <a:rPr lang="en-US" sz="4000" dirty="0" smtClean="0"/>
              <a:t>Mitigating Threats</a:t>
            </a:r>
            <a:endParaRPr lang="en-US" sz="40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19100" y="2944368"/>
            <a:ext cx="8577072" cy="20238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Upon completion of this section, you should be able to::</a:t>
            </a:r>
          </a:p>
          <a:p>
            <a:r>
              <a:rPr lang="en-US" sz="1800" dirty="0" smtClean="0"/>
              <a:t>Describe methods and resources to protect the networks.</a:t>
            </a:r>
          </a:p>
          <a:p>
            <a:r>
              <a:rPr lang="en-US" sz="1800" dirty="0" smtClean="0"/>
              <a:t>Describe a collection of domains for network security.</a:t>
            </a:r>
          </a:p>
          <a:p>
            <a:r>
              <a:rPr lang="en-US" sz="1800" dirty="0" smtClean="0"/>
              <a:t>Explain the purpose of the Cisco </a:t>
            </a:r>
            <a:r>
              <a:rPr lang="en-US" sz="1800" dirty="0" err="1" smtClean="0"/>
              <a:t>SecureX</a:t>
            </a:r>
            <a:r>
              <a:rPr lang="en-US" sz="1800" dirty="0" smtClean="0"/>
              <a:t> Architecture.</a:t>
            </a:r>
          </a:p>
          <a:p>
            <a:r>
              <a:rPr lang="en-US" sz="1800" dirty="0" smtClean="0"/>
              <a:t>Describe the techniques used to mitigate common network attacks.</a:t>
            </a:r>
          </a:p>
          <a:p>
            <a:r>
              <a:rPr lang="en-US" sz="1800" dirty="0" smtClean="0"/>
              <a:t>Explain how to secure the three functional areas of Cisco routers and switches.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2763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1.3.1:</a:t>
            </a:r>
            <a:br>
              <a:rPr lang="en-US" sz="2800" dirty="0" smtClean="0"/>
            </a:br>
            <a:r>
              <a:rPr lang="en-US" sz="2800" dirty="0" smtClean="0"/>
              <a:t>Defending the Network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9372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Network Security Professionals</a:t>
            </a:r>
            <a:endParaRPr lang="en-US" sz="32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1111568"/>
            <a:ext cx="8248650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326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Network Security Organizations</a:t>
            </a:r>
            <a:endParaRPr lang="en-US" sz="3200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23" y="1087233"/>
            <a:ext cx="7945754" cy="5151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953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1.1.1:</a:t>
            </a:r>
            <a:br>
              <a:rPr lang="en-US" sz="2800" dirty="0" smtClean="0"/>
            </a:br>
            <a:r>
              <a:rPr lang="en-US" sz="2800" dirty="0" smtClean="0"/>
              <a:t>Current State of Affairs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6029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Confidentiality, Integrity, Availability</a:t>
            </a:r>
            <a:endParaRPr lang="en-US" sz="3200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269064427"/>
              </p:ext>
            </p:extLst>
          </p:nvPr>
        </p:nvGraphicFramePr>
        <p:xfrm>
          <a:off x="461010" y="982980"/>
          <a:ext cx="8221980" cy="5295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0882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1.3.2:</a:t>
            </a:r>
            <a:br>
              <a:rPr lang="en-US" sz="2800" dirty="0" smtClean="0"/>
            </a:br>
            <a:r>
              <a:rPr lang="en-US" sz="2800" dirty="0" smtClean="0"/>
              <a:t>Domains of Network Security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6075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Network Security Domains</a:t>
            </a:r>
            <a:endParaRPr lang="en-US" sz="3200" dirty="0"/>
          </a:p>
        </p:txBody>
      </p:sp>
      <p:sp>
        <p:nvSpPr>
          <p:cNvPr id="3" name="Text Placeholder 6"/>
          <p:cNvSpPr txBox="1">
            <a:spLocks/>
          </p:cNvSpPr>
          <p:nvPr/>
        </p:nvSpPr>
        <p:spPr>
          <a:xfrm>
            <a:off x="640080" y="1210710"/>
            <a:ext cx="7917180" cy="50835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/>
              <a:t>Risk assessment</a:t>
            </a:r>
          </a:p>
          <a:p>
            <a:r>
              <a:rPr lang="en-US" sz="1600" dirty="0" smtClean="0"/>
              <a:t>Security policy</a:t>
            </a:r>
          </a:p>
          <a:p>
            <a:r>
              <a:rPr lang="en-US" sz="1600" dirty="0" smtClean="0"/>
              <a:t>Organization of information security</a:t>
            </a:r>
          </a:p>
          <a:p>
            <a:r>
              <a:rPr lang="en-US" sz="1600" dirty="0" smtClean="0"/>
              <a:t>Asset management</a:t>
            </a:r>
          </a:p>
          <a:p>
            <a:r>
              <a:rPr lang="en-US" sz="1600" dirty="0" smtClean="0"/>
              <a:t>Human resources security</a:t>
            </a:r>
          </a:p>
          <a:p>
            <a:r>
              <a:rPr lang="en-US" sz="1600" dirty="0" smtClean="0"/>
              <a:t>Physical and environmental security</a:t>
            </a:r>
          </a:p>
          <a:p>
            <a:r>
              <a:rPr lang="en-US" sz="1600" dirty="0" smtClean="0"/>
              <a:t>Communications and operations management</a:t>
            </a:r>
          </a:p>
          <a:p>
            <a:r>
              <a:rPr lang="en-US" sz="1600" dirty="0" smtClean="0"/>
              <a:t>Information systems acquisition, development, and maintenance</a:t>
            </a:r>
          </a:p>
          <a:p>
            <a:r>
              <a:rPr lang="en-US" sz="1600" dirty="0" smtClean="0"/>
              <a:t>Access control</a:t>
            </a:r>
          </a:p>
          <a:p>
            <a:r>
              <a:rPr lang="en-US" sz="1600" dirty="0" smtClean="0"/>
              <a:t>Information security incident management</a:t>
            </a:r>
          </a:p>
          <a:p>
            <a:r>
              <a:rPr lang="en-US" sz="1600" dirty="0" smtClean="0"/>
              <a:t>Business continuity management</a:t>
            </a:r>
          </a:p>
          <a:p>
            <a:r>
              <a:rPr lang="en-US" sz="1600" dirty="0" smtClean="0"/>
              <a:t>Compliance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6279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Network Security Policy</a:t>
            </a:r>
            <a:endParaRPr lang="en-US" sz="3200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402080"/>
            <a:ext cx="86487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527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Network Security Policy Objectives</a:t>
            </a:r>
            <a:r>
              <a:rPr lang="en-US" sz="3200" dirty="0" smtClean="0">
                <a:solidFill>
                  <a:schemeClr val="accent3"/>
                </a:solidFill>
              </a:rPr>
              <a:t> </a:t>
            </a:r>
            <a:endParaRPr lang="en-US" sz="3200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1223687"/>
            <a:ext cx="7562850" cy="4949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959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1.3.3:</a:t>
            </a:r>
            <a:br>
              <a:rPr lang="en-US" sz="2800" dirty="0" smtClean="0"/>
            </a:br>
            <a:r>
              <a:rPr lang="en-US" sz="2800" dirty="0" smtClean="0"/>
              <a:t>Introducing the Cisco </a:t>
            </a:r>
            <a:r>
              <a:rPr lang="en-US" sz="2800" dirty="0" err="1" smtClean="0"/>
              <a:t>SecureX</a:t>
            </a:r>
            <a:r>
              <a:rPr lang="en-US" sz="2800" dirty="0" smtClean="0"/>
              <a:t> Architecture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033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Security Artichoke</a:t>
            </a:r>
            <a:endParaRPr lang="en-US" sz="3200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4" y="1070295"/>
            <a:ext cx="7902893" cy="5054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18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Evolution of Network Security Tools</a:t>
            </a:r>
            <a:endParaRPr lang="en-US" sz="32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799" y="1143406"/>
            <a:ext cx="7030403" cy="5181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334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SecureX Product Families</a:t>
            </a:r>
            <a:endParaRPr lang="en-US" sz="3200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444328313"/>
              </p:ext>
            </p:extLst>
          </p:nvPr>
        </p:nvGraphicFramePr>
        <p:xfrm>
          <a:off x="617220" y="1150620"/>
          <a:ext cx="7894320" cy="49199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6470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err="1" smtClean="0"/>
              <a:t>SecureX</a:t>
            </a:r>
            <a:r>
              <a:rPr lang="en-US" sz="3200" dirty="0" smtClean="0"/>
              <a:t> Security Technology</a:t>
            </a:r>
            <a:endParaRPr lang="en-US" sz="3200" dirty="0"/>
          </a:p>
        </p:txBody>
      </p:sp>
      <p:sp>
        <p:nvSpPr>
          <p:cNvPr id="3" name="Text Placeholder 6"/>
          <p:cNvSpPr txBox="1">
            <a:spLocks/>
          </p:cNvSpPr>
          <p:nvPr/>
        </p:nvSpPr>
        <p:spPr>
          <a:xfrm>
            <a:off x="640080" y="1130808"/>
            <a:ext cx="7917180" cy="49956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Cisco </a:t>
            </a:r>
            <a:r>
              <a:rPr lang="en-US" sz="1800" dirty="0" err="1" smtClean="0"/>
              <a:t>SecureX</a:t>
            </a:r>
            <a:r>
              <a:rPr lang="en-US" sz="1800" dirty="0" smtClean="0"/>
              <a:t> Architecture:</a:t>
            </a:r>
          </a:p>
          <a:p>
            <a:r>
              <a:rPr lang="en-US" sz="1600" dirty="0" smtClean="0"/>
              <a:t>Scanning engines</a:t>
            </a:r>
          </a:p>
          <a:p>
            <a:r>
              <a:rPr lang="en-US" sz="1600" dirty="0" smtClean="0"/>
              <a:t>Delivery mechanisms</a:t>
            </a:r>
          </a:p>
          <a:p>
            <a:r>
              <a:rPr lang="en-US" sz="1600" dirty="0" smtClean="0"/>
              <a:t>Security intelligence operations (SIO)</a:t>
            </a:r>
          </a:p>
          <a:p>
            <a:r>
              <a:rPr lang="en-US" sz="1600" dirty="0" smtClean="0"/>
              <a:t>Policy management consoles</a:t>
            </a:r>
          </a:p>
          <a:p>
            <a:r>
              <a:rPr lang="en-US" sz="1600" dirty="0" smtClean="0"/>
              <a:t>Next-generation endpoint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1612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Networks Are Targets</a:t>
            </a:r>
            <a:endParaRPr lang="en-US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550" y="1885950"/>
            <a:ext cx="69469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565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53340" y="104555"/>
            <a:ext cx="9022080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 smtClean="0"/>
              <a:t>Centralized Context-Aware Network Scanning Element</a:t>
            </a:r>
            <a:endParaRPr lang="en-US" sz="2800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780" y="2175951"/>
            <a:ext cx="5703570" cy="3788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640080" y="1130808"/>
            <a:ext cx="7917180" cy="49956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Defines security policies based on five parameters:</a:t>
            </a:r>
          </a:p>
          <a:p>
            <a:r>
              <a:rPr lang="en-US" sz="1600" dirty="0"/>
              <a:t>Type of device being used for access</a:t>
            </a:r>
          </a:p>
          <a:p>
            <a:r>
              <a:rPr lang="en-US" sz="1600" dirty="0" smtClean="0"/>
              <a:t>Person’s identity</a:t>
            </a:r>
          </a:p>
          <a:p>
            <a:r>
              <a:rPr lang="en-US" sz="1600" dirty="0" smtClean="0"/>
              <a:t>Application in use</a:t>
            </a:r>
          </a:p>
          <a:p>
            <a:r>
              <a:rPr lang="en-US" sz="1600" dirty="0" smtClean="0"/>
              <a:t>Location</a:t>
            </a:r>
          </a:p>
          <a:p>
            <a:r>
              <a:rPr lang="en-US" sz="1600" dirty="0" smtClean="0"/>
              <a:t>Time of access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5159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Cisco Security Intelligence Operations</a:t>
            </a:r>
            <a:endParaRPr lang="en-US" sz="3200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1325880"/>
            <a:ext cx="824865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625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Cisco Security Intelligence Operations (cont.)</a:t>
            </a:r>
            <a:endParaRPr lang="en-US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1321854"/>
            <a:ext cx="8239125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659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1.3.4:</a:t>
            </a:r>
            <a:br>
              <a:rPr lang="en-US" sz="2800" dirty="0" smtClean="0"/>
            </a:br>
            <a:r>
              <a:rPr lang="en-US" sz="2800" dirty="0" smtClean="0"/>
              <a:t>Mitigating Common Network Threats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568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Defending the Network</a:t>
            </a:r>
            <a:endParaRPr lang="en-US" sz="3200" dirty="0"/>
          </a:p>
        </p:txBody>
      </p:sp>
      <p:sp>
        <p:nvSpPr>
          <p:cNvPr id="3" name="Text Placeholder 6"/>
          <p:cNvSpPr txBox="1">
            <a:spLocks/>
          </p:cNvSpPr>
          <p:nvPr/>
        </p:nvSpPr>
        <p:spPr>
          <a:xfrm>
            <a:off x="640080" y="1130808"/>
            <a:ext cx="7917180" cy="49956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Best practices:</a:t>
            </a:r>
          </a:p>
          <a:p>
            <a:r>
              <a:rPr lang="en-US" sz="1600" dirty="0" smtClean="0"/>
              <a:t>Develop a written security policy.</a:t>
            </a:r>
          </a:p>
          <a:p>
            <a:r>
              <a:rPr lang="en-US" sz="1600" dirty="0" smtClean="0"/>
              <a:t>Educate employees about the risks of social engineering, and develop strategies to validate identities over the phone, via email, or in person.</a:t>
            </a:r>
          </a:p>
          <a:p>
            <a:r>
              <a:rPr lang="en-US" sz="1600" dirty="0" smtClean="0"/>
              <a:t>Control physical access to systems.</a:t>
            </a:r>
          </a:p>
          <a:p>
            <a:r>
              <a:rPr lang="en-US" sz="1600" dirty="0" smtClean="0"/>
              <a:t>Use strong passwords and change them often.</a:t>
            </a:r>
          </a:p>
          <a:p>
            <a:r>
              <a:rPr lang="en-US" sz="1600" dirty="0" smtClean="0"/>
              <a:t>Encrypt and password-protect sensitive data.</a:t>
            </a:r>
          </a:p>
          <a:p>
            <a:r>
              <a:rPr lang="en-US" sz="1600" dirty="0" smtClean="0"/>
              <a:t>Implement security hardware and software.</a:t>
            </a:r>
          </a:p>
          <a:p>
            <a:r>
              <a:rPr lang="en-US" sz="1600" dirty="0" smtClean="0"/>
              <a:t>Perform backups and test the backed up files on a regular basis.</a:t>
            </a:r>
          </a:p>
          <a:p>
            <a:r>
              <a:rPr lang="en-US" sz="1600" dirty="0" smtClean="0"/>
              <a:t>Shut down unnecessary services and ports.</a:t>
            </a:r>
          </a:p>
          <a:p>
            <a:r>
              <a:rPr lang="en-US" sz="1600" dirty="0" smtClean="0"/>
              <a:t>Keep patches up-to-date by installing them weekly or daily to prevent buffer overflow and privilege escalation attacks.</a:t>
            </a:r>
          </a:p>
          <a:p>
            <a:r>
              <a:rPr lang="en-US" sz="1600" dirty="0" smtClean="0"/>
              <a:t>Perform security audits to test the network.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0687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Mitigating Malware</a:t>
            </a:r>
            <a:endParaRPr lang="en-US" sz="3200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63" y="1219200"/>
            <a:ext cx="4867275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874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Mitigating Worms</a:t>
            </a:r>
            <a:endParaRPr lang="en-US" sz="3200" dirty="0"/>
          </a:p>
        </p:txBody>
      </p:sp>
      <p:cxnSp>
        <p:nvCxnSpPr>
          <p:cNvPr id="8" name="Elbow Connector 7"/>
          <p:cNvCxnSpPr>
            <a:stCxn id="3" idx="3"/>
            <a:endCxn id="6" idx="0"/>
          </p:cNvCxnSpPr>
          <p:nvPr/>
        </p:nvCxnSpPr>
        <p:spPr>
          <a:xfrm>
            <a:off x="5884416" y="2673667"/>
            <a:ext cx="1109708" cy="146629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541539" y="1207373"/>
            <a:ext cx="7708775" cy="4896033"/>
            <a:chOff x="541539" y="941033"/>
            <a:chExt cx="7708775" cy="4896033"/>
          </a:xfrm>
        </p:grpSpPr>
        <p:sp>
          <p:nvSpPr>
            <p:cNvPr id="3" name="Diamond 2"/>
            <p:cNvSpPr/>
            <p:nvPr/>
          </p:nvSpPr>
          <p:spPr>
            <a:xfrm>
              <a:off x="2645973" y="941033"/>
              <a:ext cx="3238443" cy="2932588"/>
            </a:xfrm>
            <a:prstGeom prst="diamond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2060"/>
                  </a:solidFill>
                </a:rPr>
                <a:t>Containment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541539" y="3873621"/>
              <a:ext cx="2512380" cy="656947"/>
            </a:xfrm>
            <a:prstGeom prst="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2060"/>
                  </a:solidFill>
                </a:rPr>
                <a:t>Inoculation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737934" y="3873622"/>
              <a:ext cx="2512380" cy="656947"/>
            </a:xfrm>
            <a:prstGeom prst="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2060"/>
                  </a:solidFill>
                </a:rPr>
                <a:t>Quarantine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737934" y="5180119"/>
              <a:ext cx="2512380" cy="656947"/>
            </a:xfrm>
            <a:prstGeom prst="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2060"/>
                  </a:solidFill>
                </a:rPr>
                <a:t>Treatment</a:t>
              </a:r>
            </a:p>
          </p:txBody>
        </p:sp>
        <p:cxnSp>
          <p:nvCxnSpPr>
            <p:cNvPr id="10" name="Elbow Connector 9"/>
            <p:cNvCxnSpPr>
              <a:stCxn id="3" idx="1"/>
              <a:endCxn id="4" idx="0"/>
            </p:cNvCxnSpPr>
            <p:nvPr/>
          </p:nvCxnSpPr>
          <p:spPr>
            <a:xfrm rot="10800000" flipV="1">
              <a:off x="1797729" y="2407327"/>
              <a:ext cx="848244" cy="1466294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6" idx="2"/>
              <a:endCxn id="7" idx="0"/>
            </p:cNvCxnSpPr>
            <p:nvPr/>
          </p:nvCxnSpPr>
          <p:spPr>
            <a:xfrm>
              <a:off x="6994124" y="4530569"/>
              <a:ext cx="0" cy="64955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011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Mitigating Reconnaissance Attacks</a:t>
            </a:r>
            <a:endParaRPr lang="en-US" sz="3200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1181190"/>
            <a:ext cx="7296150" cy="5005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409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Mitigating Access Attacks</a:t>
            </a:r>
            <a:endParaRPr lang="en-US" sz="3200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60" y="1128192"/>
            <a:ext cx="5863590" cy="5043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585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Mitigating </a:t>
            </a:r>
            <a:r>
              <a:rPr lang="en-US" sz="3200" dirty="0" err="1" smtClean="0"/>
              <a:t>DoS</a:t>
            </a:r>
            <a:r>
              <a:rPr lang="en-US" sz="3200" dirty="0" smtClean="0"/>
              <a:t> Attacks</a:t>
            </a:r>
            <a:endParaRPr lang="en-US" sz="3200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1149668"/>
            <a:ext cx="6124575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437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Drivers for Network Security</a:t>
            </a:r>
            <a:endParaRPr lang="en-US" sz="3200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640080" y="1237488"/>
            <a:ext cx="3619500" cy="20238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Common network security terms:</a:t>
            </a:r>
          </a:p>
          <a:p>
            <a:r>
              <a:rPr lang="en-US" sz="1800" dirty="0" smtClean="0"/>
              <a:t>Threat</a:t>
            </a:r>
          </a:p>
          <a:p>
            <a:r>
              <a:rPr lang="en-US" sz="1800" dirty="0" smtClean="0"/>
              <a:t>Vulnerability</a:t>
            </a:r>
          </a:p>
          <a:p>
            <a:r>
              <a:rPr lang="en-US" sz="1800" dirty="0" smtClean="0"/>
              <a:t>Mitigation</a:t>
            </a:r>
          </a:p>
          <a:p>
            <a:r>
              <a:rPr lang="en-US" sz="1800" dirty="0" smtClean="0"/>
              <a:t>Risk</a:t>
            </a:r>
            <a:endParaRPr lang="en-US"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4404360" y="2822656"/>
            <a:ext cx="405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Cisco Security Intelligence Operations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032" y="1805940"/>
            <a:ext cx="5727041" cy="4019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328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1.3.5:</a:t>
            </a:r>
            <a:br>
              <a:rPr lang="en-US" sz="2800" dirty="0" smtClean="0"/>
            </a:br>
            <a:r>
              <a:rPr lang="en-US" sz="2800" dirty="0" smtClean="0"/>
              <a:t>Cisco Network Foundation Protection Framework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4441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NFP Framework</a:t>
            </a:r>
            <a:endParaRPr lang="en-US" sz="3200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9" y="1227440"/>
            <a:ext cx="7624763" cy="5006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363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Securing the Control Plane</a:t>
            </a:r>
            <a:endParaRPr lang="en-US" sz="3200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31" y="1115171"/>
            <a:ext cx="7729538" cy="5047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792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Securing the Management Plane</a:t>
            </a:r>
            <a:endParaRPr lang="en-US" sz="3200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1057532"/>
            <a:ext cx="7962900" cy="5057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195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Securing the Data Plane</a:t>
            </a:r>
            <a:endParaRPr lang="en-US" sz="3200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93" y="1160920"/>
            <a:ext cx="7892415" cy="5030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186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21393" y="2072640"/>
            <a:ext cx="8112125" cy="688368"/>
          </a:xfrm>
        </p:spPr>
        <p:txBody>
          <a:bodyPr/>
          <a:lstStyle/>
          <a:p>
            <a:r>
              <a:rPr lang="en-US" sz="4000" dirty="0" smtClean="0"/>
              <a:t>Section 1.4:</a:t>
            </a:r>
            <a:br>
              <a:rPr lang="en-US" sz="4000" dirty="0" smtClean="0"/>
            </a:br>
            <a:r>
              <a:rPr lang="en-US" sz="4000" dirty="0" smtClean="0"/>
              <a:t>Summary</a:t>
            </a:r>
            <a:endParaRPr lang="en-US" sz="40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19100" y="3012948"/>
            <a:ext cx="8577072" cy="2656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Chapter Objectives: </a:t>
            </a:r>
          </a:p>
          <a:p>
            <a:r>
              <a:rPr lang="en-US" sz="1800" dirty="0" smtClean="0"/>
              <a:t>Explain network security.</a:t>
            </a:r>
          </a:p>
          <a:p>
            <a:r>
              <a:rPr lang="en-US" sz="1800" dirty="0" smtClean="0"/>
              <a:t>Describe various types of threats and attacks.</a:t>
            </a:r>
          </a:p>
          <a:p>
            <a:r>
              <a:rPr lang="en-US" sz="1800" dirty="0" smtClean="0"/>
              <a:t>Explain tools and procedures to mitigate the effects of malware and common network attacks.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9023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549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Instructor Resources</a:t>
            </a:r>
            <a:endParaRPr lang="en-US" sz="32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28599" y="1318260"/>
            <a:ext cx="3314701" cy="4991099"/>
          </a:xfrm>
        </p:spPr>
        <p:txBody>
          <a:bodyPr/>
          <a:lstStyle/>
          <a:p>
            <a:r>
              <a:rPr lang="en-US" sz="1800" b="1" dirty="0" smtClean="0"/>
              <a:t>Remember</a:t>
            </a:r>
            <a:r>
              <a:rPr lang="en-US" sz="1800" dirty="0" smtClean="0"/>
              <a:t>, there are helpful tutorials and user guides available via your </a:t>
            </a:r>
            <a:r>
              <a:rPr lang="en-US" sz="1800" dirty="0" err="1" smtClean="0"/>
              <a:t>NetSpace</a:t>
            </a:r>
            <a:r>
              <a:rPr lang="en-US" sz="1800" dirty="0" smtClean="0"/>
              <a:t> </a:t>
            </a:r>
            <a:r>
              <a:rPr lang="en-US" sz="1800" dirty="0"/>
              <a:t>home </a:t>
            </a:r>
            <a:r>
              <a:rPr lang="en-US" sz="1800" dirty="0" smtClean="0"/>
              <a:t>page. (</a:t>
            </a:r>
            <a:r>
              <a:rPr lang="en-US" sz="1800" dirty="0"/>
              <a:t>https://</a:t>
            </a:r>
            <a:r>
              <a:rPr lang="en-US" sz="1800" dirty="0" smtClean="0"/>
              <a:t>www.netacad.com)</a:t>
            </a:r>
          </a:p>
          <a:p>
            <a:r>
              <a:rPr lang="en-US" sz="1800" dirty="0" smtClean="0"/>
              <a:t>These resources cover a variety of topics including navigation, assessments, and assignments.</a:t>
            </a:r>
          </a:p>
          <a:p>
            <a:r>
              <a:rPr lang="en-US" sz="1800" dirty="0" smtClean="0"/>
              <a:t>A screenshot has been provided here highlighting the tutorials related to activating exams, managing assessments, and creating quizzes.</a:t>
            </a: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961" y="1531620"/>
            <a:ext cx="4997317" cy="2381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883" y="4336386"/>
            <a:ext cx="341947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V="1">
            <a:off x="4648897" y="5370353"/>
            <a:ext cx="359327" cy="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658684" y="4692242"/>
            <a:ext cx="359327" cy="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643304" y="5146646"/>
            <a:ext cx="359327" cy="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86867" y="2033142"/>
            <a:ext cx="27683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1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99062" y="2354091"/>
            <a:ext cx="276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2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7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Vectors of Network Attacks</a:t>
            </a:r>
            <a:endParaRPr lang="en-US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1081088"/>
            <a:ext cx="7743825" cy="469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176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Data Loss</a:t>
            </a:r>
            <a:endParaRPr lang="en-US" sz="3200" dirty="0"/>
          </a:p>
        </p:txBody>
      </p:sp>
      <p:sp>
        <p:nvSpPr>
          <p:cNvPr id="3" name="Text Placeholder 6"/>
          <p:cNvSpPr txBox="1">
            <a:spLocks/>
          </p:cNvSpPr>
          <p:nvPr/>
        </p:nvSpPr>
        <p:spPr>
          <a:xfrm>
            <a:off x="640080" y="1237488"/>
            <a:ext cx="3619500" cy="20238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Vectors of data loss:</a:t>
            </a:r>
          </a:p>
          <a:p>
            <a:r>
              <a:rPr lang="en-US" sz="1800" dirty="0" smtClean="0"/>
              <a:t>Email/Webmail</a:t>
            </a:r>
          </a:p>
          <a:p>
            <a:r>
              <a:rPr lang="en-US" sz="1800" dirty="0" smtClean="0"/>
              <a:t>Unencrypted Devices</a:t>
            </a:r>
          </a:p>
          <a:p>
            <a:r>
              <a:rPr lang="en-US" sz="1800" dirty="0" smtClean="0"/>
              <a:t>Cloud Storage Devices</a:t>
            </a:r>
          </a:p>
          <a:p>
            <a:r>
              <a:rPr lang="en-US" sz="1800" dirty="0" smtClean="0"/>
              <a:t>Removable Media</a:t>
            </a:r>
          </a:p>
          <a:p>
            <a:r>
              <a:rPr lang="en-US" sz="1800" dirty="0" smtClean="0"/>
              <a:t>Hard Copy</a:t>
            </a:r>
          </a:p>
          <a:p>
            <a:r>
              <a:rPr lang="en-US" sz="1800" dirty="0" smtClean="0"/>
              <a:t>Improper Access Control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1696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1.1.2:</a:t>
            </a:r>
            <a:br>
              <a:rPr lang="en-US" sz="2800" dirty="0" smtClean="0"/>
            </a:br>
            <a:r>
              <a:rPr lang="en-US" sz="2800" dirty="0" smtClean="0"/>
              <a:t>Network Topology Overview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4652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tAcad_White_PPT_Template 05Oct12">
  <a:themeElements>
    <a:clrScheme name="Cisco NetAcad">
      <a:dk1>
        <a:srgbClr val="2AA7DF"/>
      </a:dk1>
      <a:lt1>
        <a:srgbClr val="FFFFFF"/>
      </a:lt1>
      <a:dk2>
        <a:srgbClr val="6B308E"/>
      </a:dk2>
      <a:lt2>
        <a:srgbClr val="000000"/>
      </a:lt2>
      <a:accent1>
        <a:srgbClr val="00938E"/>
      </a:accent1>
      <a:accent2>
        <a:srgbClr val="3EB549"/>
      </a:accent2>
      <a:accent3>
        <a:srgbClr val="D81673"/>
      </a:accent3>
      <a:accent4>
        <a:srgbClr val="234493"/>
      </a:accent4>
      <a:accent5>
        <a:srgbClr val="ED2D28"/>
      </a:accent5>
      <a:accent6>
        <a:srgbClr val="F68B21"/>
      </a:accent6>
      <a:hlink>
        <a:srgbClr val="2AA7DF"/>
      </a:hlink>
      <a:folHlink>
        <a:srgbClr val="ACB2C2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NetAcad_White_PPT_Template 05Oct12</Template>
  <TotalTime>2083</TotalTime>
  <Words>1372</Words>
  <Application>Microsoft Office PowerPoint</Application>
  <PresentationFormat>On-screen Show (4:3)</PresentationFormat>
  <Paragraphs>388</Paragraphs>
  <Slides>67</Slides>
  <Notes>50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NetAcad_White_PPT_Template 05Oct12</vt:lpstr>
      <vt:lpstr>Chapter 1: Modern Network Security Threats</vt:lpstr>
      <vt:lpstr>Chapter Outline</vt:lpstr>
      <vt:lpstr>Section 1.1: Securing Networks</vt:lpstr>
      <vt:lpstr>Topic 1.1.1: Current State of Affairs</vt:lpstr>
      <vt:lpstr>Networks Are Targets</vt:lpstr>
      <vt:lpstr>Drivers for Network Security</vt:lpstr>
      <vt:lpstr>Vectors of Network Attacks</vt:lpstr>
      <vt:lpstr>Data Loss</vt:lpstr>
      <vt:lpstr>Topic 1.1.2: Network Topology Overview</vt:lpstr>
      <vt:lpstr>Campus Area Networks</vt:lpstr>
      <vt:lpstr>Small Office and Home Office Networks</vt:lpstr>
      <vt:lpstr>Wide Area Networks</vt:lpstr>
      <vt:lpstr>Data Center Networks</vt:lpstr>
      <vt:lpstr>Cloud and Virtual Networks</vt:lpstr>
      <vt:lpstr>Section 1.2: Network Threats</vt:lpstr>
      <vt:lpstr>Topic 1.2.1: Who is Hacking Our Networks?</vt:lpstr>
      <vt:lpstr>The Hacker &amp; The Evolution of Hackers</vt:lpstr>
      <vt:lpstr>Topic 1.2.2: Hacker Tools</vt:lpstr>
      <vt:lpstr>Introduction of Attack Tools</vt:lpstr>
      <vt:lpstr>Evolution of Security Tools</vt:lpstr>
      <vt:lpstr>Categories of Attack Tools</vt:lpstr>
      <vt:lpstr>Topic 1.2.3: Malware</vt:lpstr>
      <vt:lpstr>Various Types of Malware</vt:lpstr>
      <vt:lpstr>Viruses</vt:lpstr>
      <vt:lpstr>Trojan Horse Classification</vt:lpstr>
      <vt:lpstr>Worms</vt:lpstr>
      <vt:lpstr>Worm Components</vt:lpstr>
      <vt:lpstr>Other Malware</vt:lpstr>
      <vt:lpstr>Topic 1.2.4: Common Network Attacks</vt:lpstr>
      <vt:lpstr>Types of Network Attacks</vt:lpstr>
      <vt:lpstr>Reconnaissance Attacks</vt:lpstr>
      <vt:lpstr>Access Attacks</vt:lpstr>
      <vt:lpstr>Social Engineering Attacks</vt:lpstr>
      <vt:lpstr>Denial of Service Attacks</vt:lpstr>
      <vt:lpstr>DDoS Attacks</vt:lpstr>
      <vt:lpstr>Section 1.3 Mitigating Threats</vt:lpstr>
      <vt:lpstr>Topic 1.3.1: Defending the Network</vt:lpstr>
      <vt:lpstr>Network Security Professionals</vt:lpstr>
      <vt:lpstr>Network Security Organizations</vt:lpstr>
      <vt:lpstr>Confidentiality, Integrity, Availability</vt:lpstr>
      <vt:lpstr>Topic 1.3.2: Domains of Network Security</vt:lpstr>
      <vt:lpstr>Network Security Domains</vt:lpstr>
      <vt:lpstr>Network Security Policy</vt:lpstr>
      <vt:lpstr>Network Security Policy Objectives </vt:lpstr>
      <vt:lpstr>Topic 1.3.3: Introducing the Cisco SecureX Architecture</vt:lpstr>
      <vt:lpstr>The Security Artichoke</vt:lpstr>
      <vt:lpstr>Evolution of Network Security Tools</vt:lpstr>
      <vt:lpstr>SecureX Product Families</vt:lpstr>
      <vt:lpstr>SecureX Security Technology</vt:lpstr>
      <vt:lpstr>Centralized Context-Aware Network Scanning Element</vt:lpstr>
      <vt:lpstr>Cisco Security Intelligence Operations</vt:lpstr>
      <vt:lpstr>Cisco Security Intelligence Operations (cont.)</vt:lpstr>
      <vt:lpstr>Topic 1.3.4: Mitigating Common Network Threats</vt:lpstr>
      <vt:lpstr>Defending the Network</vt:lpstr>
      <vt:lpstr>Mitigating Malware</vt:lpstr>
      <vt:lpstr>Mitigating Worms</vt:lpstr>
      <vt:lpstr>Mitigating Reconnaissance Attacks</vt:lpstr>
      <vt:lpstr>Mitigating Access Attacks</vt:lpstr>
      <vt:lpstr>Mitigating DoS Attacks</vt:lpstr>
      <vt:lpstr>Topic 1.3.5: Cisco Network Foundation Protection Framework</vt:lpstr>
      <vt:lpstr>NFP Framework</vt:lpstr>
      <vt:lpstr>Securing the Control Plane</vt:lpstr>
      <vt:lpstr>Securing the Management Plane</vt:lpstr>
      <vt:lpstr>Securing the Data Plane</vt:lpstr>
      <vt:lpstr>Section 1.4: Summary</vt:lpstr>
      <vt:lpstr>PowerPoint Presentation</vt:lpstr>
      <vt:lpstr>Instructor Resources</vt:lpstr>
    </vt:vector>
  </TitlesOfParts>
  <Company>Cisco Systems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Real, Relevant,  Surprising and Fresh: Cisco Brand</dc:title>
  <dc:creator>Melissa Gabriel</dc:creator>
  <cp:lastModifiedBy>hiiu</cp:lastModifiedBy>
  <cp:revision>74</cp:revision>
  <dcterms:created xsi:type="dcterms:W3CDTF">2012-10-09T16:58:47Z</dcterms:created>
  <dcterms:modified xsi:type="dcterms:W3CDTF">2017-10-05T09:12:55Z</dcterms:modified>
</cp:coreProperties>
</file>